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9.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75" r:id="rId12"/>
    <p:sldMasterId id="2147484299" r:id="rId13"/>
  </p:sldMasterIdLst>
  <p:notesMasterIdLst>
    <p:notesMasterId r:id="rId51"/>
  </p:notesMasterIdLst>
  <p:handoutMasterIdLst>
    <p:handoutMasterId r:id="rId52"/>
  </p:handoutMasterIdLst>
  <p:sldIdLst>
    <p:sldId id="1068" r:id="rId14"/>
    <p:sldId id="1012" r:id="rId15"/>
    <p:sldId id="261" r:id="rId16"/>
    <p:sldId id="1877" r:id="rId17"/>
    <p:sldId id="1013" r:id="rId18"/>
    <p:sldId id="1014" r:id="rId19"/>
    <p:sldId id="1878" r:id="rId20"/>
    <p:sldId id="1015" r:id="rId21"/>
    <p:sldId id="1046" r:id="rId22"/>
    <p:sldId id="1047" r:id="rId23"/>
    <p:sldId id="1045" r:id="rId24"/>
    <p:sldId id="1048" r:id="rId25"/>
    <p:sldId id="1087" r:id="rId26"/>
    <p:sldId id="1050" r:id="rId27"/>
    <p:sldId id="1072" r:id="rId28"/>
    <p:sldId id="1051" r:id="rId29"/>
    <p:sldId id="1049" r:id="rId30"/>
    <p:sldId id="1873" r:id="rId31"/>
    <p:sldId id="1874" r:id="rId32"/>
    <p:sldId id="1875" r:id="rId33"/>
    <p:sldId id="1880" r:id="rId34"/>
    <p:sldId id="1070" r:id="rId35"/>
    <p:sldId id="1042" r:id="rId36"/>
    <p:sldId id="1041" r:id="rId37"/>
    <p:sldId id="314" r:id="rId38"/>
    <p:sldId id="271" r:id="rId39"/>
    <p:sldId id="272" r:id="rId40"/>
    <p:sldId id="311" r:id="rId41"/>
    <p:sldId id="1868" r:id="rId42"/>
    <p:sldId id="1876" r:id="rId43"/>
    <p:sldId id="1059" r:id="rId44"/>
    <p:sldId id="1060" r:id="rId45"/>
    <p:sldId id="1063" r:id="rId46"/>
    <p:sldId id="1064" r:id="rId47"/>
    <p:sldId id="1067" r:id="rId48"/>
    <p:sldId id="915" r:id="rId49"/>
    <p:sldId id="916" r:id="rId50"/>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gistics" id="{A01F383C-2505-4970-9E92-F1228B7818C4}">
          <p14:sldIdLst/>
        </p14:section>
        <p14:section name="Introduction" id="{7ECC3001-FB2F-475A-9BA7-7304064D9A7F}">
          <p14:sldIdLst>
            <p14:sldId id="1068"/>
            <p14:sldId id="1012"/>
            <p14:sldId id="261"/>
            <p14:sldId id="1877"/>
            <p14:sldId id="1013"/>
            <p14:sldId id="1014"/>
            <p14:sldId id="1878"/>
            <p14:sldId id="1015"/>
            <p14:sldId id="1046"/>
            <p14:sldId id="1047"/>
            <p14:sldId id="1045"/>
            <p14:sldId id="1048"/>
            <p14:sldId id="1087"/>
            <p14:sldId id="1050"/>
            <p14:sldId id="1072"/>
            <p14:sldId id="1051"/>
            <p14:sldId id="1049"/>
            <p14:sldId id="1873"/>
            <p14:sldId id="1874"/>
            <p14:sldId id="1875"/>
            <p14:sldId id="1880"/>
            <p14:sldId id="1070"/>
            <p14:sldId id="1042"/>
            <p14:sldId id="1041"/>
            <p14:sldId id="314"/>
            <p14:sldId id="271"/>
            <p14:sldId id="272"/>
            <p14:sldId id="311"/>
            <p14:sldId id="1868"/>
            <p14:sldId id="1876"/>
            <p14:sldId id="1059"/>
            <p14:sldId id="1060"/>
            <p14:sldId id="1063"/>
            <p14:sldId id="1064"/>
            <p14:sldId id="1067"/>
            <p14:sldId id="915"/>
            <p14:sldId id="916"/>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3183F"/>
    <a:srgbClr val="960000"/>
    <a:srgbClr val="6A9A00"/>
    <a:srgbClr val="C7C7C7"/>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47E9BE-DBBE-4F01-93C6-8AB18B4A4AF8}" v="17" dt="2018-07-11T21:20:40.6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85021" autoAdjust="0"/>
  </p:normalViewPr>
  <p:slideViewPr>
    <p:cSldViewPr snapToGrid="0" snapToObjects="1">
      <p:cViewPr varScale="1">
        <p:scale>
          <a:sx n="109" d="100"/>
          <a:sy n="109" d="100"/>
        </p:scale>
        <p:origin x="390" y="108"/>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microsoft.com/office/2015/10/relationships/revisionInfo" Target="revisionInfo.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Sánchez" userId="66ab8c7d175a1c6d" providerId="LiveId" clId="{04EEEDC0-FA41-4C44-9C78-13200237EE89}"/>
  </pc:docChgLst>
  <pc:docChgLst>
    <pc:chgData name="Mariano Sánchez" userId="66ab8c7d175a1c6d" providerId="LiveId" clId="{CC2466A7-98F7-482B-A78E-311D4F93CC1C}"/>
    <pc:docChg chg="undo redo custSel addSld delSld modSld sldOrd modSection">
      <pc:chgData name="Mariano Sánchez" userId="66ab8c7d175a1c6d" providerId="LiveId" clId="{CC2466A7-98F7-482B-A78E-311D4F93CC1C}" dt="2018-06-22T19:31:58.391" v="239"/>
      <pc:docMkLst>
        <pc:docMk/>
      </pc:docMkLst>
      <pc:sldChg chg="delSp modSp">
        <pc:chgData name="Mariano Sánchez" userId="66ab8c7d175a1c6d" providerId="LiveId" clId="{CC2466A7-98F7-482B-A78E-311D4F93CC1C}" dt="2018-06-13T14:16:12.250" v="168" actId="14100"/>
        <pc:sldMkLst>
          <pc:docMk/>
          <pc:sldMk cId="1875662916" sldId="261"/>
        </pc:sldMkLst>
        <pc:spChg chg="del mod">
          <ac:chgData name="Mariano Sánchez" userId="66ab8c7d175a1c6d" providerId="LiveId" clId="{CC2466A7-98F7-482B-A78E-311D4F93CC1C}" dt="2018-06-13T14:15:36.625" v="163" actId="478"/>
          <ac:spMkLst>
            <pc:docMk/>
            <pc:sldMk cId="1875662916" sldId="261"/>
            <ac:spMk id="2" creationId="{00000000-0000-0000-0000-000000000000}"/>
          </ac:spMkLst>
        </pc:spChg>
        <pc:spChg chg="mod">
          <ac:chgData name="Mariano Sánchez" userId="66ab8c7d175a1c6d" providerId="LiveId" clId="{CC2466A7-98F7-482B-A78E-311D4F93CC1C}" dt="2018-06-13T14:16:12.250" v="168" actId="14100"/>
          <ac:spMkLst>
            <pc:docMk/>
            <pc:sldMk cId="1875662916" sldId="261"/>
            <ac:spMk id="3" creationId="{00000000-0000-0000-0000-000000000000}"/>
          </ac:spMkLst>
        </pc:spChg>
        <pc:spChg chg="del mod">
          <ac:chgData name="Mariano Sánchez" userId="66ab8c7d175a1c6d" providerId="LiveId" clId="{CC2466A7-98F7-482B-A78E-311D4F93CC1C}" dt="2018-06-13T14:14:41.711" v="109" actId="478"/>
          <ac:spMkLst>
            <pc:docMk/>
            <pc:sldMk cId="1875662916" sldId="261"/>
            <ac:spMk id="9" creationId="{00000000-0000-0000-0000-000000000000}"/>
          </ac:spMkLst>
        </pc:spChg>
      </pc:sldChg>
      <pc:sldChg chg="modSp modTransition">
        <pc:chgData name="Mariano Sánchez" userId="66ab8c7d175a1c6d" providerId="LiveId" clId="{CC2466A7-98F7-482B-A78E-311D4F93CC1C}" dt="2018-06-13T14:19:03.277" v="199"/>
        <pc:sldMkLst>
          <pc:docMk/>
          <pc:sldMk cId="4230701731" sldId="262"/>
        </pc:sldMkLst>
        <pc:spChg chg="mod">
          <ac:chgData name="Mariano Sánchez" userId="66ab8c7d175a1c6d" providerId="LiveId" clId="{CC2466A7-98F7-482B-A78E-311D4F93CC1C}" dt="2018-06-01T12:29:23.534" v="1" actId="207"/>
          <ac:spMkLst>
            <pc:docMk/>
            <pc:sldMk cId="4230701731" sldId="262"/>
            <ac:spMk id="2" creationId="{00000000-0000-0000-0000-000000000000}"/>
          </ac:spMkLst>
        </pc:spChg>
      </pc:sldChg>
      <pc:sldChg chg="modSp">
        <pc:chgData name="Mariano Sánchez" userId="66ab8c7d175a1c6d" providerId="LiveId" clId="{CC2466A7-98F7-482B-A78E-311D4F93CC1C}" dt="2018-06-13T14:17:50.933" v="197" actId="20577"/>
        <pc:sldMkLst>
          <pc:docMk/>
          <pc:sldMk cId="3543446553" sldId="1012"/>
        </pc:sldMkLst>
        <pc:spChg chg="mod">
          <ac:chgData name="Mariano Sánchez" userId="66ab8c7d175a1c6d" providerId="LiveId" clId="{CC2466A7-98F7-482B-A78E-311D4F93CC1C}" dt="2018-06-13T14:17:50.933" v="197" actId="20577"/>
          <ac:spMkLst>
            <pc:docMk/>
            <pc:sldMk cId="3543446553" sldId="1012"/>
            <ac:spMk id="3" creationId="{00000000-0000-0000-0000-000000000000}"/>
          </ac:spMkLst>
        </pc:spChg>
      </pc:sldChg>
      <pc:sldChg chg="modSp add del">
        <pc:chgData name="Mariano Sánchez" userId="66ab8c7d175a1c6d" providerId="LiveId" clId="{CC2466A7-98F7-482B-A78E-311D4F93CC1C}" dt="2018-06-01T12:34:19.935" v="70" actId="20577"/>
        <pc:sldMkLst>
          <pc:docMk/>
          <pc:sldMk cId="2074950213" sldId="1038"/>
        </pc:sldMkLst>
        <pc:spChg chg="mod">
          <ac:chgData name="Mariano Sánchez" userId="66ab8c7d175a1c6d" providerId="LiveId" clId="{CC2466A7-98F7-482B-A78E-311D4F93CC1C}" dt="2018-06-01T12:34:09.416" v="68" actId="20577"/>
          <ac:spMkLst>
            <pc:docMk/>
            <pc:sldMk cId="2074950213" sldId="1038"/>
            <ac:spMk id="4" creationId="{00000000-0000-0000-0000-000000000000}"/>
          </ac:spMkLst>
        </pc:spChg>
        <pc:spChg chg="mod">
          <ac:chgData name="Mariano Sánchez" userId="66ab8c7d175a1c6d" providerId="LiveId" clId="{CC2466A7-98F7-482B-A78E-311D4F93CC1C}" dt="2018-06-01T12:34:19.935" v="70" actId="20577"/>
          <ac:spMkLst>
            <pc:docMk/>
            <pc:sldMk cId="2074950213" sldId="1038"/>
            <ac:spMk id="7" creationId="{00000000-0000-0000-0000-000000000000}"/>
          </ac:spMkLst>
        </pc:spChg>
      </pc:sldChg>
      <pc:sldChg chg="modSp">
        <pc:chgData name="Mariano Sánchez" userId="66ab8c7d175a1c6d" providerId="LiveId" clId="{CC2466A7-98F7-482B-A78E-311D4F93CC1C}" dt="2018-06-01T12:34:01.504" v="47" actId="20577"/>
        <pc:sldMkLst>
          <pc:docMk/>
          <pc:sldMk cId="1707653601" sldId="1045"/>
        </pc:sldMkLst>
        <pc:spChg chg="mod">
          <ac:chgData name="Mariano Sánchez" userId="66ab8c7d175a1c6d" providerId="LiveId" clId="{CC2466A7-98F7-482B-A78E-311D4F93CC1C}" dt="2018-06-01T12:34:01.504" v="47" actId="20577"/>
          <ac:spMkLst>
            <pc:docMk/>
            <pc:sldMk cId="1707653601" sldId="1045"/>
            <ac:spMk id="17" creationId="{00000000-0000-0000-0000-000000000000}"/>
          </ac:spMkLst>
        </pc:spChg>
      </pc:sldChg>
      <pc:sldChg chg="modSp">
        <pc:chgData name="Mariano Sánchez" userId="66ab8c7d175a1c6d" providerId="LiveId" clId="{CC2466A7-98F7-482B-A78E-311D4F93CC1C}" dt="2018-06-01T12:29:44.264" v="6" actId="20577"/>
        <pc:sldMkLst>
          <pc:docMk/>
          <pc:sldMk cId="2862869812" sldId="1048"/>
        </pc:sldMkLst>
        <pc:spChg chg="mod">
          <ac:chgData name="Mariano Sánchez" userId="66ab8c7d175a1c6d" providerId="LiveId" clId="{CC2466A7-98F7-482B-A78E-311D4F93CC1C}" dt="2018-06-01T12:29:44.264" v="6" actId="20577"/>
          <ac:spMkLst>
            <pc:docMk/>
            <pc:sldMk cId="2862869812" sldId="1048"/>
            <ac:spMk id="7" creationId="{00000000-0000-0000-0000-000000000000}"/>
          </ac:spMkLst>
        </pc:spChg>
      </pc:sldChg>
      <pc:sldChg chg="modSp">
        <pc:chgData name="Mariano Sánchez" userId="66ab8c7d175a1c6d" providerId="LiveId" clId="{CC2466A7-98F7-482B-A78E-311D4F93CC1C}" dt="2018-06-22T19:31:32.837" v="230" actId="6549"/>
        <pc:sldMkLst>
          <pc:docMk/>
          <pc:sldMk cId="1271030412" sldId="1055"/>
        </pc:sldMkLst>
        <pc:spChg chg="mod">
          <ac:chgData name="Mariano Sánchez" userId="66ab8c7d175a1c6d" providerId="LiveId" clId="{CC2466A7-98F7-482B-A78E-311D4F93CC1C}" dt="2018-06-22T19:31:32.837" v="230" actId="6549"/>
          <ac:spMkLst>
            <pc:docMk/>
            <pc:sldMk cId="1271030412" sldId="1055"/>
            <ac:spMk id="2" creationId="{00000000-0000-0000-0000-000000000000}"/>
          </ac:spMkLst>
        </pc:spChg>
      </pc:sldChg>
      <pc:sldChg chg="modSp">
        <pc:chgData name="Mariano Sánchez" userId="66ab8c7d175a1c6d" providerId="LiveId" clId="{CC2466A7-98F7-482B-A78E-311D4F93CC1C}" dt="2018-06-22T19:31:36.795" v="233" actId="6549"/>
        <pc:sldMkLst>
          <pc:docMk/>
          <pc:sldMk cId="3883210844" sldId="1056"/>
        </pc:sldMkLst>
        <pc:spChg chg="mod">
          <ac:chgData name="Mariano Sánchez" userId="66ab8c7d175a1c6d" providerId="LiveId" clId="{CC2466A7-98F7-482B-A78E-311D4F93CC1C}" dt="2018-06-22T19:31:36.795" v="233" actId="6549"/>
          <ac:spMkLst>
            <pc:docMk/>
            <pc:sldMk cId="3883210844" sldId="1056"/>
            <ac:spMk id="2" creationId="{00000000-0000-0000-0000-000000000000}"/>
          </ac:spMkLst>
        </pc:spChg>
      </pc:sldChg>
      <pc:sldChg chg="add">
        <pc:chgData name="Mariano Sánchez" userId="66ab8c7d175a1c6d" providerId="LiveId" clId="{CC2466A7-98F7-482B-A78E-311D4F93CC1C}" dt="2018-06-22T19:31:58.391" v="239"/>
        <pc:sldMkLst>
          <pc:docMk/>
          <pc:sldMk cId="1672307300" sldId="1059"/>
        </pc:sldMkLst>
      </pc:sldChg>
      <pc:sldChg chg="add">
        <pc:chgData name="Mariano Sánchez" userId="66ab8c7d175a1c6d" providerId="LiveId" clId="{CC2466A7-98F7-482B-A78E-311D4F93CC1C}" dt="2018-06-22T19:31:58.391" v="239"/>
        <pc:sldMkLst>
          <pc:docMk/>
          <pc:sldMk cId="1635859506" sldId="1060"/>
        </pc:sldMkLst>
      </pc:sldChg>
      <pc:sldChg chg="add">
        <pc:chgData name="Mariano Sánchez" userId="66ab8c7d175a1c6d" providerId="LiveId" clId="{CC2466A7-98F7-482B-A78E-311D4F93CC1C}" dt="2018-06-22T19:31:58.391" v="239"/>
        <pc:sldMkLst>
          <pc:docMk/>
          <pc:sldMk cId="3795480778" sldId="1063"/>
        </pc:sldMkLst>
      </pc:sldChg>
      <pc:sldChg chg="add">
        <pc:chgData name="Mariano Sánchez" userId="66ab8c7d175a1c6d" providerId="LiveId" clId="{CC2466A7-98F7-482B-A78E-311D4F93CC1C}" dt="2018-06-22T19:31:58.391" v="239"/>
        <pc:sldMkLst>
          <pc:docMk/>
          <pc:sldMk cId="1023156277" sldId="1064"/>
        </pc:sldMkLst>
      </pc:sldChg>
      <pc:sldChg chg="add">
        <pc:chgData name="Mariano Sánchez" userId="66ab8c7d175a1c6d" providerId="LiveId" clId="{CC2466A7-98F7-482B-A78E-311D4F93CC1C}" dt="2018-06-22T19:31:58.391" v="239"/>
        <pc:sldMkLst>
          <pc:docMk/>
          <pc:sldMk cId="3590443938" sldId="1065"/>
        </pc:sldMkLst>
      </pc:sldChg>
      <pc:sldChg chg="modSp">
        <pc:chgData name="Mariano Sánchez" userId="66ab8c7d175a1c6d" providerId="LiveId" clId="{CC2466A7-98F7-482B-A78E-311D4F93CC1C}" dt="2018-06-01T12:36:14.710" v="105" actId="20577"/>
        <pc:sldMkLst>
          <pc:docMk/>
          <pc:sldMk cId="4081974309" sldId="1067"/>
        </pc:sldMkLst>
        <pc:spChg chg="mod">
          <ac:chgData name="Mariano Sánchez" userId="66ab8c7d175a1c6d" providerId="LiveId" clId="{CC2466A7-98F7-482B-A78E-311D4F93CC1C}" dt="2018-06-01T12:36:14.710" v="105" actId="20577"/>
          <ac:spMkLst>
            <pc:docMk/>
            <pc:sldMk cId="4081974309" sldId="1067"/>
            <ac:spMk id="3" creationId="{00000000-0000-0000-0000-000000000000}"/>
          </ac:spMkLst>
        </pc:spChg>
      </pc:sldChg>
      <pc:sldChg chg="add">
        <pc:chgData name="Mariano Sánchez" userId="66ab8c7d175a1c6d" providerId="LiveId" clId="{CC2466A7-98F7-482B-A78E-311D4F93CC1C}" dt="2018-06-01T12:29:13.969" v="0" actId="20577"/>
        <pc:sldMkLst>
          <pc:docMk/>
          <pc:sldMk cId="777391933" sldId="1087"/>
        </pc:sldMkLst>
      </pc:sldChg>
      <pc:sldMasterChg chg="delSldLayout">
        <pc:chgData name="Mariano Sánchez" userId="66ab8c7d175a1c6d" providerId="LiveId" clId="{CC2466A7-98F7-482B-A78E-311D4F93CC1C}" dt="2018-06-22T19:29:48.657" v="213" actId="2696"/>
        <pc:sldMasterMkLst>
          <pc:docMk/>
          <pc:sldMasterMk cId="1510416591" sldId="2147484203"/>
        </pc:sldMasterMkLst>
      </pc:sldMasterChg>
    </pc:docChg>
  </pc:docChgLst>
  <pc:docChgLst>
    <pc:chgData name="Mariano Sánchez" userId="66ab8c7d175a1c6d" providerId="LiveId" clId="{1F964031-0975-450C-925A-4EAA55585A1F}"/>
  </pc:docChgLst>
  <pc:docChgLst>
    <pc:chgData name="Mariano Sánchez" userId="66ab8c7d175a1c6d" providerId="LiveId" clId="{B88A3ABE-2E8B-4D9D-BF3B-11417BB697B2}"/>
    <pc:docChg chg="undo addSld delSld modSld sldOrd modSection">
      <pc:chgData name="Mariano Sánchez" userId="66ab8c7d175a1c6d" providerId="LiveId" clId="{B88A3ABE-2E8B-4D9D-BF3B-11417BB697B2}" dt="2018-05-04T13:01:37.490" v="41" actId="6549"/>
      <pc:docMkLst>
        <pc:docMk/>
      </pc:docMkLst>
      <pc:sldChg chg="add ord">
        <pc:chgData name="Mariano Sánchez" userId="66ab8c7d175a1c6d" providerId="LiveId" clId="{B88A3ABE-2E8B-4D9D-BF3B-11417BB697B2}" dt="2018-05-04T12:59:13.505" v="1" actId="6549"/>
        <pc:sldMkLst>
          <pc:docMk/>
          <pc:sldMk cId="4230701731" sldId="262"/>
        </pc:sldMkLst>
      </pc:sldChg>
      <pc:sldChg chg="modSp">
        <pc:chgData name="Mariano Sánchez" userId="66ab8c7d175a1c6d" providerId="LiveId" clId="{B88A3ABE-2E8B-4D9D-BF3B-11417BB697B2}" dt="2018-05-04T12:59:30.478" v="3" actId="20577"/>
        <pc:sldMkLst>
          <pc:docMk/>
          <pc:sldMk cId="968472838" sldId="1050"/>
        </pc:sldMkLst>
        <pc:spChg chg="mod">
          <ac:chgData name="Mariano Sánchez" userId="66ab8c7d175a1c6d" providerId="LiveId" clId="{B88A3ABE-2E8B-4D9D-BF3B-11417BB697B2}" dt="2018-05-04T12:59:30.478" v="3" actId="20577"/>
          <ac:spMkLst>
            <pc:docMk/>
            <pc:sldMk cId="968472838" sldId="1050"/>
            <ac:spMk id="17" creationId="{00000000-0000-0000-0000-000000000000}"/>
          </ac:spMkLst>
        </pc:spChg>
      </pc:sldChg>
      <pc:sldChg chg="modSp">
        <pc:chgData name="Mariano Sánchez" userId="66ab8c7d175a1c6d" providerId="LiveId" clId="{B88A3ABE-2E8B-4D9D-BF3B-11417BB697B2}" dt="2018-05-04T13:01:37.490" v="41" actId="6549"/>
        <pc:sldMkLst>
          <pc:docMk/>
          <pc:sldMk cId="4081974309" sldId="1067"/>
        </pc:sldMkLst>
        <pc:spChg chg="mod">
          <ac:chgData name="Mariano Sánchez" userId="66ab8c7d175a1c6d" providerId="LiveId" clId="{B88A3ABE-2E8B-4D9D-BF3B-11417BB697B2}" dt="2018-05-04T13:01:37.490" v="41" actId="6549"/>
          <ac:spMkLst>
            <pc:docMk/>
            <pc:sldMk cId="4081974309" sldId="1067"/>
            <ac:spMk id="3" creationId="{00000000-0000-0000-0000-000000000000}"/>
          </ac:spMkLst>
        </pc:spChg>
      </pc:sldChg>
      <pc:sldChg chg="modSp">
        <pc:chgData name="Mariano Sánchez" userId="66ab8c7d175a1c6d" providerId="LiveId" clId="{B88A3ABE-2E8B-4D9D-BF3B-11417BB697B2}" dt="2018-05-04T13:00:02.842" v="9" actId="20577"/>
        <pc:sldMkLst>
          <pc:docMk/>
          <pc:sldMk cId="1822970175" sldId="1072"/>
        </pc:sldMkLst>
        <pc:spChg chg="mod">
          <ac:chgData name="Mariano Sánchez" userId="66ab8c7d175a1c6d" providerId="LiveId" clId="{B88A3ABE-2E8B-4D9D-BF3B-11417BB697B2}" dt="2018-05-04T13:00:02.842" v="9" actId="20577"/>
          <ac:spMkLst>
            <pc:docMk/>
            <pc:sldMk cId="1822970175" sldId="1072"/>
            <ac:spMk id="3" creationId="{00000000-0000-0000-0000-000000000000}"/>
          </ac:spMkLst>
        </pc:spChg>
      </pc:sldChg>
    </pc:docChg>
  </pc:docChgLst>
  <pc:docChgLst>
    <pc:chgData name="Mariano Sánchez" userId="66ab8c7d175a1c6d" providerId="LiveId" clId="{F147E9BE-DBBE-4F01-93C6-8AB18B4A4AF8}"/>
    <pc:docChg chg="addSld delSld modSld modSection">
      <pc:chgData name="Mariano Sánchez" userId="66ab8c7d175a1c6d" providerId="LiveId" clId="{F147E9BE-DBBE-4F01-93C6-8AB18B4A4AF8}" dt="2018-07-11T21:20:40.679" v="13"/>
      <pc:docMkLst>
        <pc:docMk/>
      </pc:docMkLst>
      <pc:sldChg chg="add del">
        <pc:chgData name="Mariano Sánchez" userId="66ab8c7d175a1c6d" providerId="LiveId" clId="{F147E9BE-DBBE-4F01-93C6-8AB18B4A4AF8}" dt="2018-07-11T21:20:33.993" v="12"/>
        <pc:sldMkLst>
          <pc:docMk/>
          <pc:sldMk cId="2697970718" sldId="314"/>
        </pc:sldMkLst>
      </pc:sldChg>
      <pc:sldChg chg="del">
        <pc:chgData name="Mariano Sánchez" userId="66ab8c7d175a1c6d" providerId="LiveId" clId="{F147E9BE-DBBE-4F01-93C6-8AB18B4A4AF8}" dt="2018-07-11T21:20:26.806" v="9" actId="2696"/>
        <pc:sldMkLst>
          <pc:docMk/>
          <pc:sldMk cId="3953573229" sldId="314"/>
        </pc:sldMkLst>
      </pc:sldChg>
      <pc:sldChg chg="add del">
        <pc:chgData name="Mariano Sánchez" userId="66ab8c7d175a1c6d" providerId="LiveId" clId="{F147E9BE-DBBE-4F01-93C6-8AB18B4A4AF8}" dt="2018-07-11T21:19:58.764" v="8"/>
        <pc:sldMkLst>
          <pc:docMk/>
          <pc:sldMk cId="3470785236" sldId="1041"/>
        </pc:sldMkLst>
      </pc:sldChg>
      <pc:sldChg chg="del">
        <pc:chgData name="Mariano Sánchez" userId="66ab8c7d175a1c6d" providerId="LiveId" clId="{F147E9BE-DBBE-4F01-93C6-8AB18B4A4AF8}" dt="2018-07-11T21:19:45.298" v="0" actId="2696"/>
        <pc:sldMkLst>
          <pc:docMk/>
          <pc:sldMk cId="3957981297" sldId="1041"/>
        </pc:sldMkLst>
      </pc:sldChg>
      <pc:sldChg chg="add del">
        <pc:chgData name="Mariano Sánchez" userId="66ab8c7d175a1c6d" providerId="LiveId" clId="{F147E9BE-DBBE-4F01-93C6-8AB18B4A4AF8}" dt="2018-07-11T21:19:58.764" v="8"/>
        <pc:sldMkLst>
          <pc:docMk/>
          <pc:sldMk cId="1293284700" sldId="1042"/>
        </pc:sldMkLst>
      </pc:sldChg>
      <pc:sldChg chg="del">
        <pc:chgData name="Mariano Sánchez" userId="66ab8c7d175a1c6d" providerId="LiveId" clId="{F147E9BE-DBBE-4F01-93C6-8AB18B4A4AF8}" dt="2018-07-11T21:19:45.305" v="2" actId="2696"/>
        <pc:sldMkLst>
          <pc:docMk/>
          <pc:sldMk cId="2481541787" sldId="1042"/>
        </pc:sldMkLst>
      </pc:sldChg>
      <pc:sldChg chg="modTransition">
        <pc:chgData name="Mariano Sánchez" userId="66ab8c7d175a1c6d" providerId="LiveId" clId="{F147E9BE-DBBE-4F01-93C6-8AB18B4A4AF8}" dt="2018-07-11T21:20:40.679" v="13"/>
        <pc:sldMkLst>
          <pc:docMk/>
          <pc:sldMk cId="1271030412" sldId="1055"/>
        </pc:sldMkLst>
      </pc:sldChg>
      <pc:sldChg chg="modTransition">
        <pc:chgData name="Mariano Sánchez" userId="66ab8c7d175a1c6d" providerId="LiveId" clId="{F147E9BE-DBBE-4F01-93C6-8AB18B4A4AF8}" dt="2018-07-11T21:20:40.679" v="13"/>
        <pc:sldMkLst>
          <pc:docMk/>
          <pc:sldMk cId="3883210844" sldId="1056"/>
        </pc:sldMkLst>
      </pc:sldChg>
      <pc:sldChg chg="del">
        <pc:chgData name="Mariano Sánchez" userId="66ab8c7d175a1c6d" providerId="LiveId" clId="{F147E9BE-DBBE-4F01-93C6-8AB18B4A4AF8}" dt="2018-07-11T21:19:45.314" v="3" actId="2696"/>
        <pc:sldMkLst>
          <pc:docMk/>
          <pc:sldMk cId="2135476914" sldId="1070"/>
        </pc:sldMkLst>
      </pc:sldChg>
      <pc:sldChg chg="add del">
        <pc:chgData name="Mariano Sánchez" userId="66ab8c7d175a1c6d" providerId="LiveId" clId="{F147E9BE-DBBE-4F01-93C6-8AB18B4A4AF8}" dt="2018-07-11T21:19:58.764" v="8"/>
        <pc:sldMkLst>
          <pc:docMk/>
          <pc:sldMk cId="2512335217" sldId="1070"/>
        </pc:sldMkLst>
      </pc:sldChg>
      <pc:sldChg chg="add del modTransition">
        <pc:chgData name="Mariano Sánchez" userId="66ab8c7d175a1c6d" providerId="LiveId" clId="{F147E9BE-DBBE-4F01-93C6-8AB18B4A4AF8}" dt="2018-07-11T21:19:58.764" v="8"/>
        <pc:sldMkLst>
          <pc:docMk/>
          <pc:sldMk cId="1528569256" sldId="1873"/>
        </pc:sldMkLst>
      </pc:sldChg>
      <pc:sldChg chg="del">
        <pc:chgData name="Mariano Sánchez" userId="66ab8c7d175a1c6d" providerId="LiveId" clId="{F147E9BE-DBBE-4F01-93C6-8AB18B4A4AF8}" dt="2018-07-11T21:19:45.336" v="6" actId="2696"/>
        <pc:sldMkLst>
          <pc:docMk/>
          <pc:sldMk cId="3180196605" sldId="1873"/>
        </pc:sldMkLst>
      </pc:sldChg>
      <pc:sldChg chg="add del">
        <pc:chgData name="Mariano Sánchez" userId="66ab8c7d175a1c6d" providerId="LiveId" clId="{F147E9BE-DBBE-4F01-93C6-8AB18B4A4AF8}" dt="2018-07-11T21:19:58.764" v="8"/>
        <pc:sldMkLst>
          <pc:docMk/>
          <pc:sldMk cId="2068430832" sldId="1874"/>
        </pc:sldMkLst>
      </pc:sldChg>
      <pc:sldChg chg="del">
        <pc:chgData name="Mariano Sánchez" userId="66ab8c7d175a1c6d" providerId="LiveId" clId="{F147E9BE-DBBE-4F01-93C6-8AB18B4A4AF8}" dt="2018-07-11T21:19:45.331" v="5" actId="2696"/>
        <pc:sldMkLst>
          <pc:docMk/>
          <pc:sldMk cId="4175524283" sldId="1874"/>
        </pc:sldMkLst>
      </pc:sldChg>
      <pc:sldChg chg="del">
        <pc:chgData name="Mariano Sánchez" userId="66ab8c7d175a1c6d" providerId="LiveId" clId="{F147E9BE-DBBE-4F01-93C6-8AB18B4A4AF8}" dt="2018-07-11T21:19:45.320" v="4" actId="2696"/>
        <pc:sldMkLst>
          <pc:docMk/>
          <pc:sldMk cId="1907924093" sldId="1875"/>
        </pc:sldMkLst>
      </pc:sldChg>
      <pc:sldChg chg="add del">
        <pc:chgData name="Mariano Sánchez" userId="66ab8c7d175a1c6d" providerId="LiveId" clId="{F147E9BE-DBBE-4F01-93C6-8AB18B4A4AF8}" dt="2018-07-11T21:19:58.764" v="8"/>
        <pc:sldMkLst>
          <pc:docMk/>
          <pc:sldMk cId="3052960733" sldId="1875"/>
        </pc:sldMkLst>
      </pc:sldChg>
      <pc:sldMasterChg chg="delSldLayout">
        <pc:chgData name="Mariano Sánchez" userId="66ab8c7d175a1c6d" providerId="LiveId" clId="{F147E9BE-DBBE-4F01-93C6-8AB18B4A4AF8}" dt="2018-07-11T21:19:45.301" v="1" actId="2696"/>
        <pc:sldMasterMkLst>
          <pc:docMk/>
          <pc:sldMasterMk cId="1510416591" sldId="2147484203"/>
        </pc:sldMasterMkLst>
        <pc:sldLayoutChg chg="del">
          <pc:chgData name="Mariano Sánchez" userId="66ab8c7d175a1c6d" providerId="LiveId" clId="{F147E9BE-DBBE-4F01-93C6-8AB18B4A4AF8}" dt="2018-07-11T21:19:45.301" v="1" actId="2696"/>
          <pc:sldLayoutMkLst>
            <pc:docMk/>
            <pc:sldMasterMk cId="1510416591" sldId="2147484203"/>
            <pc:sldLayoutMk cId="401703185" sldId="2147484298"/>
          </pc:sldLayoutMkLst>
        </pc:sldLayoutChg>
      </pc:sldMasterChg>
      <pc:sldMasterChg chg="delSldLayout">
        <pc:chgData name="Mariano Sánchez" userId="66ab8c7d175a1c6d" providerId="LiveId" clId="{F147E9BE-DBBE-4F01-93C6-8AB18B4A4AF8}" dt="2018-07-11T21:20:26.807" v="10" actId="2696"/>
        <pc:sldMasterMkLst>
          <pc:docMk/>
          <pc:sldMasterMk cId="1993266172" sldId="2147484275"/>
        </pc:sldMasterMkLst>
        <pc:sldLayoutChg chg="del">
          <pc:chgData name="Mariano Sánchez" userId="66ab8c7d175a1c6d" providerId="LiveId" clId="{F147E9BE-DBBE-4F01-93C6-8AB18B4A4AF8}" dt="2018-07-11T21:20:26.807" v="10" actId="2696"/>
          <pc:sldLayoutMkLst>
            <pc:docMk/>
            <pc:sldMasterMk cId="1993266172" sldId="2147484275"/>
            <pc:sldLayoutMk cId="3632017250" sldId="2147484296"/>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bethma\OneDrive%20-%20Microsoft\Work\Stats\NET\NET%20VS%20Users%20by%20Engagement%20State.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Stats/Community%20Created%20Pull%20Requests%20by%20Month.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j-lt"/>
                <a:ea typeface="+mn-ea"/>
                <a:cs typeface="+mn-cs"/>
              </a:defRPr>
            </a:pPr>
            <a:r>
              <a:rPr lang="en-US" sz="1600" dirty="0">
                <a:latin typeface="+mj-lt"/>
              </a:rPr>
              <a:t>Monthly Active</a:t>
            </a:r>
            <a:r>
              <a:rPr lang="en-US" sz="1600" baseline="0" dirty="0">
                <a:latin typeface="+mj-lt"/>
              </a:rPr>
              <a:t> </a:t>
            </a:r>
            <a:r>
              <a:rPr lang="en-US" sz="1600" dirty="0">
                <a:latin typeface="+mj-lt"/>
              </a:rPr>
              <a:t>.NET Developers in Visual Studio</a:t>
            </a:r>
          </a:p>
          <a:p>
            <a:pPr>
              <a:defRPr sz="1600"/>
            </a:pPr>
            <a:r>
              <a:rPr lang="en-US" sz="1600" dirty="0">
                <a:latin typeface="+mj-lt"/>
              </a:rPr>
              <a:t> (2015 &amp; 2017)</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lineChart>
        <c:grouping val="standard"/>
        <c:varyColors val="0"/>
        <c:ser>
          <c:idx val="2"/>
          <c:order val="0"/>
          <c:tx>
            <c:strRef>
              <c:f>Sheet1!$D$1</c:f>
              <c:strCache>
                <c:ptCount val="1"/>
                <c:pt idx="0">
                  <c:v> Active1d (Tire Kickers+) </c:v>
                </c:pt>
              </c:strCache>
            </c:strRef>
          </c:tx>
          <c:spPr>
            <a:ln w="44450" cap="rnd">
              <a:solidFill>
                <a:schemeClr val="accent3"/>
              </a:solidFill>
              <a:round/>
            </a:ln>
            <a:effectLst/>
          </c:spPr>
          <c:marker>
            <c:symbol val="none"/>
          </c:marker>
          <c:dPt>
            <c:idx val="11"/>
            <c:marker>
              <c:symbol val="none"/>
            </c:marker>
            <c:bubble3D val="0"/>
            <c:spPr>
              <a:ln w="44450" cap="rnd">
                <a:solidFill>
                  <a:schemeClr val="accent3"/>
                </a:solidFill>
                <a:round/>
                <a:headEnd w="lg" len="lg"/>
                <a:tailEnd type="triangle" w="lg" len="lg"/>
              </a:ln>
              <a:effectLst/>
            </c:spPr>
            <c:extLst>
              <c:ext xmlns:c16="http://schemas.microsoft.com/office/drawing/2014/chart" uri="{C3380CC4-5D6E-409C-BE32-E72D297353CC}">
                <c16:uniqueId val="{00000004-D804-4D46-8AF1-DE128BDF6A02}"/>
              </c:ext>
            </c:extLst>
          </c:dPt>
          <c:cat>
            <c:numRef>
              <c:f>Sheet1!$A$2:$A$13</c:f>
              <c:numCache>
                <c:formatCode>[$-409]mmm\-yy;@</c:formatCode>
                <c:ptCount val="12"/>
                <c:pt idx="0">
                  <c:v>42826</c:v>
                </c:pt>
                <c:pt idx="1">
                  <c:v>42856</c:v>
                </c:pt>
                <c:pt idx="2">
                  <c:v>42887</c:v>
                </c:pt>
                <c:pt idx="3">
                  <c:v>42917</c:v>
                </c:pt>
                <c:pt idx="4">
                  <c:v>42948</c:v>
                </c:pt>
                <c:pt idx="5">
                  <c:v>42979</c:v>
                </c:pt>
                <c:pt idx="6">
                  <c:v>43009</c:v>
                </c:pt>
                <c:pt idx="7">
                  <c:v>43040</c:v>
                </c:pt>
                <c:pt idx="8">
                  <c:v>43070</c:v>
                </c:pt>
                <c:pt idx="9">
                  <c:v>43101</c:v>
                </c:pt>
                <c:pt idx="10">
                  <c:v>43132</c:v>
                </c:pt>
                <c:pt idx="11">
                  <c:v>43160</c:v>
                </c:pt>
              </c:numCache>
            </c:numRef>
          </c:cat>
          <c:val>
            <c:numRef>
              <c:f>Sheet1!$D$2:$D$13</c:f>
              <c:numCache>
                <c:formatCode>_(* #,##0_);_(* \(#,##0\);_(* "-"??_);_(@_)</c:formatCode>
                <c:ptCount val="12"/>
                <c:pt idx="0">
                  <c:v>2429044</c:v>
                </c:pt>
                <c:pt idx="1">
                  <c:v>2521530</c:v>
                </c:pt>
                <c:pt idx="2">
                  <c:v>2488962</c:v>
                </c:pt>
                <c:pt idx="3">
                  <c:v>2415386</c:v>
                </c:pt>
                <c:pt idx="4">
                  <c:v>2512605</c:v>
                </c:pt>
                <c:pt idx="5">
                  <c:v>2820362</c:v>
                </c:pt>
                <c:pt idx="6">
                  <c:v>3026707</c:v>
                </c:pt>
                <c:pt idx="7">
                  <c:v>3161065</c:v>
                </c:pt>
                <c:pt idx="8">
                  <c:v>3031690</c:v>
                </c:pt>
                <c:pt idx="9">
                  <c:v>3166894</c:v>
                </c:pt>
                <c:pt idx="10">
                  <c:v>3213681</c:v>
                </c:pt>
                <c:pt idx="11">
                  <c:v>3450631</c:v>
                </c:pt>
              </c:numCache>
            </c:numRef>
          </c:val>
          <c:smooth val="0"/>
          <c:extLst>
            <c:ext xmlns:c16="http://schemas.microsoft.com/office/drawing/2014/chart" uri="{C3380CC4-5D6E-409C-BE32-E72D297353CC}">
              <c16:uniqueId val="{00000005-D804-4D46-8AF1-DE128BDF6A02}"/>
            </c:ext>
          </c:extLst>
        </c:ser>
        <c:dLbls>
          <c:showLegendKey val="0"/>
          <c:showVal val="0"/>
          <c:showCatName val="0"/>
          <c:showSerName val="0"/>
          <c:showPercent val="0"/>
          <c:showBubbleSize val="0"/>
        </c:dLbls>
        <c:smooth val="0"/>
        <c:axId val="728190808"/>
        <c:axId val="728189824"/>
      </c:lineChart>
      <c:dateAx>
        <c:axId val="728190808"/>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j-lt"/>
                <a:ea typeface="+mn-ea"/>
                <a:cs typeface="+mn-cs"/>
              </a:defRPr>
            </a:pPr>
            <a:endParaRPr lang="en-US"/>
          </a:p>
        </c:txPr>
        <c:crossAx val="728189824"/>
        <c:crosses val="autoZero"/>
        <c:auto val="1"/>
        <c:lblOffset val="100"/>
        <c:baseTimeUnit val="months"/>
      </c:dateAx>
      <c:valAx>
        <c:axId val="728189824"/>
        <c:scaling>
          <c:orientation val="minMax"/>
          <c:min val="2000000"/>
        </c:scaling>
        <c:delete val="1"/>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crossAx val="728190808"/>
        <c:crosses val="autoZero"/>
        <c:crossBetween val="between"/>
      </c:valAx>
      <c:spPr>
        <a:noFill/>
        <a:ln>
          <a:noFill/>
        </a:ln>
        <a:effectLst/>
      </c:spPr>
    </c:plotArea>
    <c:plotVisOnly val="1"/>
    <c:dispBlanksAs val="gap"/>
    <c:showDLblsOverMax val="0"/>
  </c:chart>
  <c:spPr>
    <a:noFill/>
    <a:ln>
      <a:noFill/>
    </a:ln>
    <a:effectLst/>
  </c:spPr>
  <c:txPr>
    <a:bodyPr/>
    <a:lstStyle/>
    <a:p>
      <a:pPr>
        <a:defRPr sz="1050">
          <a:latin typeface="+mj-l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r>
              <a:rPr lang="en-US" sz="1400" b="0" dirty="0">
                <a:solidFill>
                  <a:schemeClr val="tx1"/>
                </a:solidFill>
                <a:effectLst/>
                <a:latin typeface="+mj-lt"/>
              </a:rPr>
              <a:t>COMMUNITY ACCEPTED PULL REQUESTS</a:t>
            </a:r>
          </a:p>
        </c:rich>
      </c:tx>
      <c:overlay val="0"/>
      <c:spPr>
        <a:noFill/>
        <a:ln>
          <a:noFill/>
        </a:ln>
        <a:effectLst/>
      </c:spPr>
      <c:txPr>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Community Accepted PRs</c:v>
                </c:pt>
              </c:strCache>
            </c:strRef>
          </c:tx>
          <c:spPr>
            <a:solidFill>
              <a:schemeClr val="accent6">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Sheet1!$A$2:$A$41</c:f>
              <c:numCache>
                <c:formatCode>[$-409]mmm\-yy;@</c:formatCode>
                <c:ptCount val="40"/>
                <c:pt idx="0">
                  <c:v>41974</c:v>
                </c:pt>
                <c:pt idx="1">
                  <c:v>42005</c:v>
                </c:pt>
                <c:pt idx="2">
                  <c:v>42036</c:v>
                </c:pt>
                <c:pt idx="3">
                  <c:v>42064</c:v>
                </c:pt>
                <c:pt idx="4">
                  <c:v>42095</c:v>
                </c:pt>
                <c:pt idx="5">
                  <c:v>42125</c:v>
                </c:pt>
                <c:pt idx="6">
                  <c:v>42156</c:v>
                </c:pt>
                <c:pt idx="7">
                  <c:v>42186</c:v>
                </c:pt>
                <c:pt idx="8">
                  <c:v>42217</c:v>
                </c:pt>
                <c:pt idx="9">
                  <c:v>42248</c:v>
                </c:pt>
                <c:pt idx="10">
                  <c:v>42278</c:v>
                </c:pt>
                <c:pt idx="11">
                  <c:v>42309</c:v>
                </c:pt>
                <c:pt idx="12">
                  <c:v>42339</c:v>
                </c:pt>
                <c:pt idx="13">
                  <c:v>42370</c:v>
                </c:pt>
                <c:pt idx="14">
                  <c:v>42401</c:v>
                </c:pt>
                <c:pt idx="15">
                  <c:v>42430</c:v>
                </c:pt>
                <c:pt idx="16">
                  <c:v>42461</c:v>
                </c:pt>
                <c:pt idx="17">
                  <c:v>42491</c:v>
                </c:pt>
                <c:pt idx="18">
                  <c:v>42522</c:v>
                </c:pt>
                <c:pt idx="19">
                  <c:v>42552</c:v>
                </c:pt>
                <c:pt idx="20">
                  <c:v>42583</c:v>
                </c:pt>
                <c:pt idx="21">
                  <c:v>42614</c:v>
                </c:pt>
                <c:pt idx="22">
                  <c:v>42644</c:v>
                </c:pt>
                <c:pt idx="23">
                  <c:v>42675</c:v>
                </c:pt>
                <c:pt idx="24">
                  <c:v>42705</c:v>
                </c:pt>
                <c:pt idx="25">
                  <c:v>42736</c:v>
                </c:pt>
                <c:pt idx="26">
                  <c:v>42767</c:v>
                </c:pt>
                <c:pt idx="27">
                  <c:v>42795</c:v>
                </c:pt>
                <c:pt idx="28">
                  <c:v>42826</c:v>
                </c:pt>
                <c:pt idx="29">
                  <c:v>42856</c:v>
                </c:pt>
                <c:pt idx="30">
                  <c:v>42887</c:v>
                </c:pt>
                <c:pt idx="31">
                  <c:v>42917</c:v>
                </c:pt>
                <c:pt idx="32">
                  <c:v>42948</c:v>
                </c:pt>
                <c:pt idx="33">
                  <c:v>42979</c:v>
                </c:pt>
                <c:pt idx="34">
                  <c:v>43009</c:v>
                </c:pt>
                <c:pt idx="35">
                  <c:v>43040</c:v>
                </c:pt>
                <c:pt idx="36">
                  <c:v>43070</c:v>
                </c:pt>
                <c:pt idx="37">
                  <c:v>43101</c:v>
                </c:pt>
                <c:pt idx="38">
                  <c:v>43132</c:v>
                </c:pt>
                <c:pt idx="39">
                  <c:v>43160</c:v>
                </c:pt>
              </c:numCache>
            </c:numRef>
          </c:cat>
          <c:val>
            <c:numRef>
              <c:f>Sheet1!$B$2:$B$41</c:f>
              <c:numCache>
                <c:formatCode>0</c:formatCode>
                <c:ptCount val="40"/>
                <c:pt idx="0">
                  <c:v>201</c:v>
                </c:pt>
                <c:pt idx="1">
                  <c:v>315</c:v>
                </c:pt>
                <c:pt idx="2">
                  <c:v>434</c:v>
                </c:pt>
                <c:pt idx="3">
                  <c:v>397</c:v>
                </c:pt>
                <c:pt idx="4">
                  <c:v>379</c:v>
                </c:pt>
                <c:pt idx="5">
                  <c:v>443</c:v>
                </c:pt>
                <c:pt idx="6">
                  <c:v>407</c:v>
                </c:pt>
                <c:pt idx="7">
                  <c:v>440</c:v>
                </c:pt>
                <c:pt idx="8">
                  <c:v>412</c:v>
                </c:pt>
                <c:pt idx="9">
                  <c:v>475</c:v>
                </c:pt>
                <c:pt idx="10">
                  <c:v>514</c:v>
                </c:pt>
                <c:pt idx="11">
                  <c:v>577</c:v>
                </c:pt>
                <c:pt idx="12">
                  <c:v>563</c:v>
                </c:pt>
                <c:pt idx="13">
                  <c:v>515</c:v>
                </c:pt>
                <c:pt idx="14">
                  <c:v>578</c:v>
                </c:pt>
                <c:pt idx="15">
                  <c:v>560</c:v>
                </c:pt>
                <c:pt idx="16">
                  <c:v>650</c:v>
                </c:pt>
                <c:pt idx="17">
                  <c:v>768</c:v>
                </c:pt>
                <c:pt idx="18">
                  <c:v>823</c:v>
                </c:pt>
                <c:pt idx="19">
                  <c:v>809</c:v>
                </c:pt>
                <c:pt idx="20">
                  <c:v>908</c:v>
                </c:pt>
                <c:pt idx="21">
                  <c:v>798</c:v>
                </c:pt>
                <c:pt idx="22">
                  <c:v>879</c:v>
                </c:pt>
                <c:pt idx="23">
                  <c:v>1065</c:v>
                </c:pt>
                <c:pt idx="24">
                  <c:v>965</c:v>
                </c:pt>
                <c:pt idx="25">
                  <c:v>1038</c:v>
                </c:pt>
                <c:pt idx="26">
                  <c:v>1186</c:v>
                </c:pt>
                <c:pt idx="27">
                  <c:v>1367</c:v>
                </c:pt>
                <c:pt idx="28">
                  <c:v>1180</c:v>
                </c:pt>
                <c:pt idx="29">
                  <c:v>1145</c:v>
                </c:pt>
                <c:pt idx="30">
                  <c:v>1372</c:v>
                </c:pt>
                <c:pt idx="31">
                  <c:v>1459</c:v>
                </c:pt>
                <c:pt idx="32">
                  <c:v>1499</c:v>
                </c:pt>
                <c:pt idx="33">
                  <c:v>1235</c:v>
                </c:pt>
                <c:pt idx="34">
                  <c:v>1314</c:v>
                </c:pt>
                <c:pt idx="35">
                  <c:v>1395</c:v>
                </c:pt>
                <c:pt idx="36">
                  <c:v>1137</c:v>
                </c:pt>
                <c:pt idx="37">
                  <c:v>1382</c:v>
                </c:pt>
                <c:pt idx="38">
                  <c:v>1568</c:v>
                </c:pt>
                <c:pt idx="39">
                  <c:v>1951</c:v>
                </c:pt>
              </c:numCache>
            </c:numRef>
          </c:val>
          <c:extLst>
            <c:ext xmlns:c16="http://schemas.microsoft.com/office/drawing/2014/chart" uri="{C3380CC4-5D6E-409C-BE32-E72D297353CC}">
              <c16:uniqueId val="{00000000-26DA-403B-BB5D-AB362B1D6711}"/>
            </c:ext>
          </c:extLst>
        </c:ser>
        <c:dLbls>
          <c:showLegendKey val="0"/>
          <c:showVal val="0"/>
          <c:showCatName val="0"/>
          <c:showSerName val="0"/>
          <c:showPercent val="0"/>
          <c:showBubbleSize val="0"/>
        </c:dLbls>
        <c:gapWidth val="100"/>
        <c:overlap val="-24"/>
        <c:axId val="468717760"/>
        <c:axId val="468718416"/>
      </c:barChart>
      <c:dateAx>
        <c:axId val="468717760"/>
        <c:scaling>
          <c:orientation val="minMax"/>
        </c:scaling>
        <c:delete val="0"/>
        <c:axPos val="b"/>
        <c:numFmt formatCode="[$-409]mmm\-yy;@" sourceLinked="1"/>
        <c:majorTickMark val="out"/>
        <c:minorTickMark val="none"/>
        <c:tickLblPos val="nextTo"/>
        <c:spPr>
          <a:noFill/>
          <a:ln w="12700" cap="flat" cmpd="sng" algn="ctr">
            <a:solidFill>
              <a:schemeClr val="bg1">
                <a:alpha val="54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8416"/>
        <c:crosses val="autoZero"/>
        <c:auto val="1"/>
        <c:lblOffset val="100"/>
        <c:baseTimeUnit val="months"/>
      </c:dateAx>
      <c:valAx>
        <c:axId val="468718416"/>
        <c:scaling>
          <c:orientation val="minMax"/>
          <c:max val="2000"/>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7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Segoe UI Semilight" panose="020B0402040204020203" pitchFamily="34" charset="0"/>
              </a:defRPr>
            </a:pPr>
            <a:r>
              <a:rPr lang="en-US" sz="1800" dirty="0">
                <a:latin typeface="+mj-lt"/>
                <a:cs typeface="Segoe UI Semilight" panose="020B0402040204020203" pitchFamily="34" charset="0"/>
              </a:rPr>
              <a:t>INCREMENTAL BUILD TIME FOR .NET CORE SDK</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Segoe UI Semilight" panose="020B0402040204020203" pitchFamily="34" charset="0"/>
            </a:defRPr>
          </a:pPr>
          <a:endParaRPr lang="en-US"/>
        </a:p>
      </c:txPr>
    </c:title>
    <c:autoTitleDeleted val="0"/>
    <c:plotArea>
      <c:layout/>
      <c:barChart>
        <c:barDir val="col"/>
        <c:grouping val="clustered"/>
        <c:varyColors val="0"/>
        <c:ser>
          <c:idx val="0"/>
          <c:order val="0"/>
          <c:tx>
            <c:strRef>
              <c:f>Sheet1!$B$1</c:f>
              <c:strCache>
                <c:ptCount val="1"/>
                <c:pt idx="0">
                  <c:v>Seconds</c:v>
                </c:pt>
              </c:strCache>
            </c:strRef>
          </c:tx>
          <c:spPr>
            <a:solidFill>
              <a:schemeClr val="accent3"/>
            </a:solidFill>
            <a:ln>
              <a:noFill/>
            </a:ln>
            <a:effectLst/>
          </c:spPr>
          <c:invertIfNegative val="0"/>
          <c:cat>
            <c:strRef>
              <c:f>Sheet1!$A$2:$A$4</c:f>
              <c:strCache>
                <c:ptCount val="3"/>
                <c:pt idx="0">
                  <c:v>2.0</c:v>
                </c:pt>
                <c:pt idx="1">
                  <c:v>2.1-preview</c:v>
                </c:pt>
                <c:pt idx="2">
                  <c:v>2.1 RC</c:v>
                </c:pt>
              </c:strCache>
            </c:strRef>
          </c:cat>
          <c:val>
            <c:numRef>
              <c:f>Sheet1!$B$2:$B$4</c:f>
              <c:numCache>
                <c:formatCode>General</c:formatCode>
                <c:ptCount val="3"/>
                <c:pt idx="0">
                  <c:v>107</c:v>
                </c:pt>
                <c:pt idx="1">
                  <c:v>23.6</c:v>
                </c:pt>
                <c:pt idx="2">
                  <c:v>10.1</c:v>
                </c:pt>
              </c:numCache>
            </c:numRef>
          </c:val>
          <c:extLst>
            <c:ext xmlns:c16="http://schemas.microsoft.com/office/drawing/2014/chart" uri="{C3380CC4-5D6E-409C-BE32-E72D297353CC}">
              <c16:uniqueId val="{00000000-D0EE-41F4-8473-725CCEFAF427}"/>
            </c:ext>
          </c:extLst>
        </c:ser>
        <c:dLbls>
          <c:showLegendKey val="0"/>
          <c:showVal val="0"/>
          <c:showCatName val="0"/>
          <c:showSerName val="0"/>
          <c:showPercent val="0"/>
          <c:showBubbleSize val="0"/>
        </c:dLbls>
        <c:gapWidth val="219"/>
        <c:overlap val="-27"/>
        <c:axId val="399940192"/>
        <c:axId val="399941504"/>
      </c:barChart>
      <c:catAx>
        <c:axId val="399940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j-lt"/>
                <a:ea typeface="+mn-ea"/>
                <a:cs typeface="+mn-cs"/>
              </a:defRPr>
            </a:pPr>
            <a:endParaRPr lang="en-US"/>
          </a:p>
        </c:txPr>
        <c:crossAx val="399941504"/>
        <c:crosses val="autoZero"/>
        <c:auto val="1"/>
        <c:lblAlgn val="ctr"/>
        <c:lblOffset val="100"/>
        <c:noMultiLvlLbl val="0"/>
      </c:catAx>
      <c:valAx>
        <c:axId val="399941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3999401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r>
              <a:rPr lang="en-US" spc="60" baseline="0" dirty="0">
                <a:latin typeface="+mj-lt"/>
              </a:rPr>
              <a:t>RUNTIME PERFORMANCE</a:t>
            </a:r>
          </a:p>
        </c:rich>
      </c:tx>
      <c:overlay val="0"/>
      <c:spPr>
        <a:noFill/>
        <a:ln>
          <a:noFill/>
        </a:ln>
        <a:effectLst/>
      </c:spPr>
      <c:txPr>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endParaRPr lang="en-US"/>
        </a:p>
      </c:txPr>
    </c:title>
    <c:autoTitleDeleted val="0"/>
    <c:plotArea>
      <c:layout/>
      <c:barChart>
        <c:barDir val="col"/>
        <c:grouping val="clustered"/>
        <c:varyColors val="0"/>
        <c:ser>
          <c:idx val="0"/>
          <c:order val="0"/>
          <c:tx>
            <c:strRef>
              <c:f>Sheet2!$B$1</c:f>
              <c:strCache>
                <c:ptCount val="1"/>
                <c:pt idx="0">
                  <c:v> .NET Core 2.0 </c:v>
                </c:pt>
              </c:strCache>
            </c:strRef>
          </c:tx>
          <c:spPr>
            <a:solidFill>
              <a:schemeClr val="accent1"/>
            </a:solidFill>
            <a:ln>
              <a:noFill/>
            </a:ln>
            <a:effectLst/>
          </c:spPr>
          <c:invertIfNegative val="0"/>
          <c:dLbls>
            <c:dLbl>
              <c:idx val="0"/>
              <c:tx>
                <c:rich>
                  <a:bodyPr/>
                  <a:lstStyle/>
                  <a:p>
                    <a:r>
                      <a:rPr lang="en-US"/>
                      <a:t>2.6MM</a:t>
                    </a:r>
                    <a:endParaRPr lang="en-US"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FF9-4989-A3A8-5EE7E6958F03}"/>
                </c:ext>
              </c:extLst>
            </c:dLbl>
            <c:dLbl>
              <c:idx val="1"/>
              <c:tx>
                <c:rich>
                  <a:bodyPr/>
                  <a:lstStyle/>
                  <a:p>
                    <a:r>
                      <a:rPr lang="en-US"/>
                      <a:t>599K</a:t>
                    </a:r>
                    <a:endParaRPr lang="en-US"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FF9-4989-A3A8-5EE7E6958F03}"/>
                </c:ext>
              </c:extLst>
            </c:dLbl>
            <c:dLbl>
              <c:idx val="2"/>
              <c:tx>
                <c:rich>
                  <a:bodyPr/>
                  <a:lstStyle/>
                  <a:p>
                    <a:r>
                      <a:rPr lang="en-US" dirty="0"/>
                      <a:t>97K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Sheet2!$B$2:$B$4</c:f>
              <c:numCache>
                <c:formatCode>_(* #,##0_);_(* \(#,##0\);_(* "-"??_);_(@_)</c:formatCode>
                <c:ptCount val="3"/>
                <c:pt idx="0">
                  <c:v>2600000</c:v>
                </c:pt>
                <c:pt idx="1">
                  <c:v>599000</c:v>
                </c:pt>
                <c:pt idx="2">
                  <c:v>67000</c:v>
                </c:pt>
              </c:numCache>
            </c:numRef>
          </c:val>
          <c:extLst>
            <c:ext xmlns:c16="http://schemas.microsoft.com/office/drawing/2014/chart" uri="{C3380CC4-5D6E-409C-BE32-E72D297353CC}">
              <c16:uniqueId val="{00000000-3FF9-4989-A3A8-5EE7E6958F03}"/>
            </c:ext>
          </c:extLst>
        </c:ser>
        <c:ser>
          <c:idx val="1"/>
          <c:order val="1"/>
          <c:tx>
            <c:strRef>
              <c:f>Sheet2!$C$1</c:f>
              <c:strCache>
                <c:ptCount val="1"/>
                <c:pt idx="0">
                  <c:v> .NET Core 2.1 </c:v>
                </c:pt>
              </c:strCache>
            </c:strRef>
          </c:tx>
          <c:spPr>
            <a:solidFill>
              <a:schemeClr val="accent3"/>
            </a:solidFill>
            <a:ln>
              <a:noFill/>
            </a:ln>
            <a:effectLst/>
          </c:spPr>
          <c:invertIfNegative val="0"/>
          <c:dLbls>
            <c:dLbl>
              <c:idx val="0"/>
              <c:tx>
                <c:rich>
                  <a:bodyPr/>
                  <a:lstStyle/>
                  <a:p>
                    <a:r>
                      <a:rPr lang="en-US" dirty="0"/>
                      <a:t>2.9MM</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FF9-4989-A3A8-5EE7E6958F03}"/>
                </c:ext>
              </c:extLst>
            </c:dLbl>
            <c:dLbl>
              <c:idx val="1"/>
              <c:tx>
                <c:rich>
                  <a:bodyPr/>
                  <a:lstStyle/>
                  <a:p>
                    <a:r>
                      <a:rPr lang="en-US" dirty="0"/>
                      <a:t>662K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FF9-4989-A3A8-5EE7E6958F03}"/>
                </c:ext>
              </c:extLst>
            </c:dLbl>
            <c:dLbl>
              <c:idx val="2"/>
              <c:tx>
                <c:rich>
                  <a:bodyPr/>
                  <a:lstStyle/>
                  <a:p>
                    <a:r>
                      <a:rPr lang="en-US"/>
                      <a:t>216K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Sheet2!$C$2:$C$4</c:f>
              <c:numCache>
                <c:formatCode>_(* #,##0_);_(* \(#,##0\);_(* "-"??_);_(@_)</c:formatCode>
                <c:ptCount val="3"/>
                <c:pt idx="0">
                  <c:v>2900000</c:v>
                </c:pt>
                <c:pt idx="1">
                  <c:v>662000</c:v>
                </c:pt>
                <c:pt idx="2">
                  <c:v>216000</c:v>
                </c:pt>
              </c:numCache>
            </c:numRef>
          </c:val>
          <c:extLst>
            <c:ext xmlns:c16="http://schemas.microsoft.com/office/drawing/2014/chart" uri="{C3380CC4-5D6E-409C-BE32-E72D297353CC}">
              <c16:uniqueId val="{00000001-3FF9-4989-A3A8-5EE7E6958F03}"/>
            </c:ext>
          </c:extLst>
        </c:ser>
        <c:dLbls>
          <c:showLegendKey val="0"/>
          <c:showVal val="0"/>
          <c:showCatName val="0"/>
          <c:showSerName val="0"/>
          <c:showPercent val="0"/>
          <c:showBubbleSize val="0"/>
        </c:dLbls>
        <c:gapWidth val="219"/>
        <c:overlap val="-27"/>
        <c:axId val="863012408"/>
        <c:axId val="863012736"/>
      </c:barChart>
      <c:catAx>
        <c:axId val="863012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63012736"/>
        <c:crosses val="autoZero"/>
        <c:auto val="1"/>
        <c:lblAlgn val="ctr"/>
        <c:lblOffset val="100"/>
        <c:noMultiLvlLbl val="0"/>
      </c:catAx>
      <c:valAx>
        <c:axId val="863012736"/>
        <c:scaling>
          <c:orientation val="minMax"/>
          <c:max val="3000000"/>
          <c:min val="0"/>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863012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9/25/2018</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9/25/2018</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5124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9/25/2018 18:28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1064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9/25/2018 18:28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8178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0D5CE03-F8EF-43B5-BB9A-3195C0C2B92A}" type="datetime1">
              <a:rPr lang="en-US" smtClean="0"/>
              <a:t>9/25/2018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13</a:t>
            </a:fld>
            <a:endParaRPr lang="en-US" dirty="0"/>
          </a:p>
        </p:txBody>
      </p:sp>
    </p:spTree>
    <p:extLst>
      <p:ext uri="{BB962C8B-B14F-4D97-AF65-F5344CB8AC3E}">
        <p14:creationId xmlns:p14="http://schemas.microsoft.com/office/powerpoint/2010/main" val="3337772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9/25/2018 18:28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1004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990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3969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671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05791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672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888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299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2064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4AC4A4-08CE-4ADF-B7CB-49B2AA59D9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0008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3023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60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4314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03821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25995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295"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295"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010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295"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295"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913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3523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6602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0704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47672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13111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30537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226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9/25/2018 18:28</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9/25/2018 18:28</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5643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398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9/25/2018 18:28</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7337546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Reusing code is dramatically better with the .NET Standard Library. It includes reference implementations, just like the PCL but it also can be extended with full implementations shared across all platforms.</a:t>
            </a:r>
            <a:endParaRPr lang="en-US" dirty="0">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870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893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9/25/2018 18:28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4007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1"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9/25/2018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0693333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93451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110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470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191119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3854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428896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375212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34398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40266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20099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275978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0265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401915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0469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60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2060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80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8733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365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06139412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721" y="396590"/>
            <a:ext cx="11579384" cy="812274"/>
          </a:xfrm>
          <a:prstGeom prst="rect">
            <a:avLst/>
          </a:prstGeom>
        </p:spPr>
        <p:txBody>
          <a:bodyPr lIns="0" tIns="0" rIns="0" bIns="0" anchor="ctr"/>
          <a:lstStyle>
            <a:lvl1pPr algn="l">
              <a:defRPr sz="5865">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721" y="1304262"/>
            <a:ext cx="11579384" cy="4768519"/>
          </a:xfrm>
          <a:prstGeom prst="rect">
            <a:avLst/>
          </a:prstGeom>
        </p:spPr>
        <p:txBody>
          <a:bodyPr lIns="0" tIns="0" rIns="0" bIns="0"/>
          <a:lstStyle>
            <a:lvl1pPr marL="243761" indent="-243761">
              <a:lnSpc>
                <a:spcPct val="100000"/>
              </a:lnSpc>
              <a:spcBef>
                <a:spcPts val="667"/>
              </a:spcBef>
              <a:buFont typeface="Arial" charset="0"/>
              <a:buChar char="•"/>
              <a:defRPr sz="3199" baseline="0">
                <a:solidFill>
                  <a:schemeClr val="tx1"/>
                </a:solidFill>
                <a:latin typeface="Segoe UI Light"/>
                <a:cs typeface="Segoe UI Light"/>
              </a:defRPr>
            </a:lvl1pPr>
            <a:lvl2pPr marL="609402" indent="-243761">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103" indent="-243761">
              <a:lnSpc>
                <a:spcPct val="100000"/>
              </a:lnSpc>
              <a:spcBef>
                <a:spcPts val="667"/>
              </a:spcBef>
              <a:buFont typeface="Arial"/>
              <a:buChar char="•"/>
              <a:defRPr sz="2666">
                <a:solidFill>
                  <a:schemeClr val="tx1"/>
                </a:solidFill>
                <a:latin typeface="Segoe UI Light"/>
                <a:cs typeface="Segoe UI Light"/>
              </a:defRPr>
            </a:lvl3pPr>
            <a:lvl4pPr marL="1218804" marR="0" indent="-243761" algn="l" defTabSz="1218804" rtl="0" eaLnBrk="1" fontAlgn="auto" latinLnBrk="0" hangingPunct="1">
              <a:lnSpc>
                <a:spcPct val="100000"/>
              </a:lnSpc>
              <a:spcBef>
                <a:spcPts val="667"/>
              </a:spcBef>
              <a:spcAft>
                <a:spcPts val="0"/>
              </a:spcAft>
              <a:buClrTx/>
              <a:buSzTx/>
              <a:buFont typeface="Arial"/>
              <a:buChar char="•"/>
              <a:tabLst/>
              <a:defRPr sz="2399" baseline="0">
                <a:solidFill>
                  <a:schemeClr val="tx1"/>
                </a:solidFill>
                <a:latin typeface="Segoe UI Light"/>
                <a:cs typeface="Segoe UI Light"/>
              </a:defRPr>
            </a:lvl4pPr>
            <a:lvl5pPr marL="2071966" indent="243761">
              <a:spcBef>
                <a:spcPts val="1333"/>
              </a:spcBef>
              <a:buFont typeface="Arial"/>
              <a:buChar char="•"/>
              <a:tabLst>
                <a:tab pos="2135023"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00" y="6379834"/>
            <a:ext cx="1395296"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336700049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081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865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15018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40782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862854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19046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52908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94046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374708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233365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54570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85661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17385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05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0462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34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88147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235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031050717"/>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721" y="396590"/>
            <a:ext cx="11579384" cy="812274"/>
          </a:xfrm>
          <a:prstGeom prst="rect">
            <a:avLst/>
          </a:prstGeom>
        </p:spPr>
        <p:txBody>
          <a:bodyPr lIns="0" tIns="0" rIns="0" bIns="0" anchor="ctr"/>
          <a:lstStyle>
            <a:lvl1pPr algn="l">
              <a:defRPr sz="5865">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721" y="1304262"/>
            <a:ext cx="11579384" cy="4768519"/>
          </a:xfrm>
          <a:prstGeom prst="rect">
            <a:avLst/>
          </a:prstGeom>
        </p:spPr>
        <p:txBody>
          <a:bodyPr lIns="0" tIns="0" rIns="0" bIns="0"/>
          <a:lstStyle>
            <a:lvl1pPr marL="243761" indent="-243761">
              <a:lnSpc>
                <a:spcPct val="100000"/>
              </a:lnSpc>
              <a:spcBef>
                <a:spcPts val="667"/>
              </a:spcBef>
              <a:buFont typeface="Arial" charset="0"/>
              <a:buChar char="•"/>
              <a:defRPr sz="3199" baseline="0">
                <a:solidFill>
                  <a:schemeClr val="tx1"/>
                </a:solidFill>
                <a:latin typeface="Segoe UI Light"/>
                <a:cs typeface="Segoe UI Light"/>
              </a:defRPr>
            </a:lvl1pPr>
            <a:lvl2pPr marL="609402" indent="-243761">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103" indent="-243761">
              <a:lnSpc>
                <a:spcPct val="100000"/>
              </a:lnSpc>
              <a:spcBef>
                <a:spcPts val="667"/>
              </a:spcBef>
              <a:buFont typeface="Arial"/>
              <a:buChar char="•"/>
              <a:defRPr sz="2666">
                <a:solidFill>
                  <a:schemeClr val="tx1"/>
                </a:solidFill>
                <a:latin typeface="Segoe UI Light"/>
                <a:cs typeface="Segoe UI Light"/>
              </a:defRPr>
            </a:lvl3pPr>
            <a:lvl4pPr marL="1218804" marR="0" indent="-243761" algn="l" defTabSz="1218804" rtl="0" eaLnBrk="1" fontAlgn="auto" latinLnBrk="0" hangingPunct="1">
              <a:lnSpc>
                <a:spcPct val="100000"/>
              </a:lnSpc>
              <a:spcBef>
                <a:spcPts val="667"/>
              </a:spcBef>
              <a:spcAft>
                <a:spcPts val="0"/>
              </a:spcAft>
              <a:buClrTx/>
              <a:buSzTx/>
              <a:buFont typeface="Arial"/>
              <a:buChar char="•"/>
              <a:tabLst/>
              <a:defRPr sz="2399" baseline="0">
                <a:solidFill>
                  <a:schemeClr val="tx1"/>
                </a:solidFill>
                <a:latin typeface="Segoe UI Light"/>
                <a:cs typeface="Segoe UI Light"/>
              </a:defRPr>
            </a:lvl4pPr>
            <a:lvl5pPr marL="2071966" indent="243761">
              <a:spcBef>
                <a:spcPts val="1333"/>
              </a:spcBef>
              <a:buFont typeface="Arial"/>
              <a:buChar char="•"/>
              <a:tabLst>
                <a:tab pos="2135023"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00" y="6379834"/>
            <a:ext cx="1395296"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261924031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Announcem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2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9/25/2018</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5.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image" Target="../media/image13.png"/><Relationship Id="rId2" Type="http://schemas.openxmlformats.org/officeDocument/2006/relationships/slideLayout" Target="../slideLayouts/slideLayout84.xml"/><Relationship Id="rId16"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image" Target="../media/image17.png"/><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image" Target="../media/image16.png"/><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theme" Target="../theme/theme7.xml"/><Relationship Id="rId8" Type="http://schemas.openxmlformats.org/officeDocument/2006/relationships/slideLayout" Target="../slideLayouts/slideLayout105.xml"/><Relationship Id="rId3" Type="http://schemas.openxmlformats.org/officeDocument/2006/relationships/slideLayout" Target="../slideLayouts/slideLayout10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theme" Target="../theme/theme8.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3" Type="http://schemas.openxmlformats.org/officeDocument/2006/relationships/slideLayout" Target="../slideLayouts/slideLayout157.xml"/><Relationship Id="rId21" Type="http://schemas.openxmlformats.org/officeDocument/2006/relationships/theme" Target="../theme/theme9.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1507053643"/>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302" r:id="rId3"/>
    <p:sldLayoutId id="2147484303" r:id="rId4"/>
    <p:sldLayoutId id="2147484304" r:id="rId5"/>
    <p:sldLayoutId id="2147484305" r:id="rId6"/>
    <p:sldLayoutId id="2147484306" r:id="rId7"/>
    <p:sldLayoutId id="2147484307" r:id="rId8"/>
    <p:sldLayoutId id="2147484308" r:id="rId9"/>
    <p:sldLayoutId id="2147484309" r:id="rId10"/>
    <p:sldLayoutId id="2147484310" r:id="rId11"/>
    <p:sldLayoutId id="2147484311" r:id="rId12"/>
    <p:sldLayoutId id="2147484312" r:id="rId13"/>
    <p:sldLayoutId id="2147484313" r:id="rId14"/>
    <p:sldLayoutId id="2147484314" r:id="rId15"/>
    <p:sldLayoutId id="2147484315" r:id="rId16"/>
    <p:sldLayoutId id="2147484316" r:id="rId17"/>
    <p:sldLayoutId id="2147484317" r:id="rId18"/>
    <p:sldLayoutId id="2147484318" r:id="rId19"/>
    <p:sldLayoutId id="2147484319" r:id="rId20"/>
    <p:sldLayoutId id="2147484320" r:id="rId2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97" r:id="rId33"/>
    <p:sldLayoutId id="2147484298" r:id="rId34"/>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1993266172"/>
      </p:ext>
    </p:extLst>
  </p:cSld>
  <p:clrMap bg1="dk1" tx1="lt1" bg2="dk2" tx2="lt2" accent1="accent1" accent2="accent2" accent3="accent3" accent4="accent4" accent5="accent5" accent6="accent6" hlink="hlink" folHlink="folHlink"/>
  <p:sldLayoutIdLst>
    <p:sldLayoutId id="2147484276" r:id="rId1"/>
    <p:sldLayoutId id="2147484277" r:id="rId2"/>
    <p:sldLayoutId id="2147484278" r:id="rId3"/>
    <p:sldLayoutId id="2147484279" r:id="rId4"/>
    <p:sldLayoutId id="2147484280" r:id="rId5"/>
    <p:sldLayoutId id="2147484281" r:id="rId6"/>
    <p:sldLayoutId id="2147484282" r:id="rId7"/>
    <p:sldLayoutId id="2147484283" r:id="rId8"/>
    <p:sldLayoutId id="2147484284" r:id="rId9"/>
    <p:sldLayoutId id="2147484285" r:id="rId10"/>
    <p:sldLayoutId id="2147484286" r:id="rId11"/>
    <p:sldLayoutId id="2147484287" r:id="rId12"/>
    <p:sldLayoutId id="2147484288" r:id="rId13"/>
    <p:sldLayoutId id="2147484289" r:id="rId14"/>
    <p:sldLayoutId id="2147484290" r:id="rId15"/>
    <p:sldLayoutId id="2147484291" r:id="rId16"/>
    <p:sldLayoutId id="2147484292" r:id="rId17"/>
    <p:sldLayoutId id="2147484293" r:id="rId18"/>
    <p:sldLayoutId id="2147484294" r:id="rId19"/>
    <p:sldLayoutId id="2147484295" r:id="rId2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116.xml"/></Relationships>
</file>

<file path=ppt/slides/_rels/slide1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1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16.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16.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0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hyperlink" Target="https://dot.net/architecture" TargetMode="External"/><Relationship Id="rId2" Type="http://schemas.openxmlformats.org/officeDocument/2006/relationships/notesSlide" Target="../notesSlides/notesSlide22.xml"/><Relationship Id="rId1" Type="http://schemas.openxmlformats.org/officeDocument/2006/relationships/slideLayout" Target="../slideLayouts/slideLayout108.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3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8.xml"/></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6.xml"/><Relationship Id="rId1" Type="http://schemas.openxmlformats.org/officeDocument/2006/relationships/slideLayout" Target="../slideLayouts/slideLayout116.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16.xml"/><Relationship Id="rId5" Type="http://schemas.openxmlformats.org/officeDocument/2006/relationships/hyperlink" Target="https://www.techempower.com/benchmarks/#section=data-r14&amp;hw=ph&amp;test=plaintext" TargetMode="External"/><Relationship Id="rId4" Type="http://schemas.openxmlformats.org/officeDocument/2006/relationships/image" Target="../media/image38.svg"/></Relationships>
</file>

<file path=ppt/slides/_rels/slide2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8.xml"/><Relationship Id="rId1" Type="http://schemas.openxmlformats.org/officeDocument/2006/relationships/slideLayout" Target="../slideLayouts/slideLayout116.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8.xml"/></Relationships>
</file>

<file path=ppt/slides/_rels/slide35.xml.rels><?xml version="1.0" encoding="UTF-8" standalone="yes"?>
<Relationships xmlns="http://schemas.openxmlformats.org/package/2006/relationships"><Relationship Id="rId3" Type="http://schemas.openxmlformats.org/officeDocument/2006/relationships/hyperlink" Target="https://www.microsoft.com/net/core/" TargetMode="External"/><Relationship Id="rId2" Type="http://schemas.openxmlformats.org/officeDocument/2006/relationships/notesSlide" Target="../notesSlides/notesSlide34.xml"/><Relationship Id="rId1" Type="http://schemas.openxmlformats.org/officeDocument/2006/relationships/slideLayout" Target="../slideLayouts/slideLayout108.xml"/><Relationship Id="rId6" Type="http://schemas.openxmlformats.org/officeDocument/2006/relationships/hyperlink" Target="https://www.visualstudio.com/vs/net-productivity/" TargetMode="External"/><Relationship Id="rId5" Type="http://schemas.openxmlformats.org/officeDocument/2006/relationships/hyperlink" Target="https://www.microsoft.com/net/architecture" TargetMode="External"/><Relationship Id="rId4" Type="http://schemas.openxmlformats.org/officeDocument/2006/relationships/hyperlink" Target="https://www.visualstudio.com/vs/preview/"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0.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16.xml"/><Relationship Id="rId6" Type="http://schemas.microsoft.com/office/2007/relationships/hdphoto" Target="../media/hdphoto2.wdp"/><Relationship Id="rId5" Type="http://schemas.openxmlformats.org/officeDocument/2006/relationships/image" Target="../media/image28.png"/><Relationship Id="rId4" Type="http://schemas.openxmlformats.org/officeDocument/2006/relationships/image" Target="../media/image2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ＭＳ Ｐゴシック"/>
              </a:rPr>
              <a:t>Mariano Sánchez</a:t>
            </a: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sanchezmariano@outlook.com</a:t>
            </a:r>
            <a:b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b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marianosz</a:t>
            </a:r>
            <a:endPar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endParaRP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http://</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weblogs.asp.net</a:t>
            </a: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a:t>
            </a:r>
          </a:p>
        </p:txBody>
      </p:sp>
    </p:spTree>
    <p:extLst>
      <p:ext uri="{BB962C8B-B14F-4D97-AF65-F5344CB8AC3E}">
        <p14:creationId xmlns:p14="http://schemas.microsoft.com/office/powerpoint/2010/main" val="802718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170" y="290774"/>
            <a:ext cx="11652805" cy="899303"/>
          </a:xfrm>
        </p:spPr>
        <p:txBody>
          <a:bodyPr/>
          <a:lstStyle/>
          <a:p>
            <a:r>
              <a:rPr lang="en-US">
                <a:solidFill>
                  <a:schemeClr val="tx1"/>
                </a:solidFill>
              </a:rPr>
              <a:t>Nothing changes</a:t>
            </a:r>
          </a:p>
        </p:txBody>
      </p:sp>
      <p:sp>
        <p:nvSpPr>
          <p:cNvPr id="5" name="Rectangle 4"/>
          <p:cNvSpPr/>
          <p:nvPr/>
        </p:nvSpPr>
        <p:spPr bwMode="auto">
          <a:xfrm>
            <a:off x="7976393" y="5131745"/>
            <a:ext cx="2867812" cy="1075430"/>
          </a:xfrm>
          <a:prstGeom prst="rect">
            <a:avLst/>
          </a:prstGeom>
          <a:solidFill>
            <a:schemeClr val="accent4"/>
          </a:solidFill>
          <a:ln w="25400" cap="flat" cmpd="sng" algn="ctr">
            <a:noFill/>
            <a:prstDash val="solid"/>
            <a:headEnd type="none" w="med" len="med"/>
            <a:tailEnd type="none" w="med" len="med"/>
          </a:ln>
          <a:effectLst/>
        </p:spPr>
        <p:txBody>
          <a:bodyPr vert="horz" wrap="square" lIns="179162" tIns="143329" rIns="179162" bIns="143329" numCol="1" rtlCol="0" anchor="ctr" anchorCtr="0" compatLnSpc="1">
            <a:prstTxWarp prst="textNoShape">
              <a:avLst/>
            </a:prstTxWarp>
          </a:bodyPr>
          <a:lstStyle/>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a:t>
            </a:r>
          </a:p>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 LIBRARY</a:t>
            </a:r>
          </a:p>
        </p:txBody>
      </p:sp>
      <p:sp>
        <p:nvSpPr>
          <p:cNvPr id="7" name="Rectangle 6"/>
          <p:cNvSpPr/>
          <p:nvPr/>
        </p:nvSpPr>
        <p:spPr bwMode="auto">
          <a:xfrm>
            <a:off x="1344619" y="5131745"/>
            <a:ext cx="2867812" cy="1075430"/>
          </a:xfrm>
          <a:prstGeom prst="rect">
            <a:avLst/>
          </a:prstGeom>
          <a:solidFill>
            <a:schemeClr val="accent2"/>
          </a:solidFill>
          <a:ln w="25400" cap="flat" cmpd="sng" algn="ctr">
            <a:noFill/>
            <a:prstDash val="solid"/>
            <a:headEnd type="none" w="med" len="med"/>
            <a:tailEnd type="none" w="med" len="med"/>
          </a:ln>
          <a:effectLst/>
        </p:spPr>
        <p:txBody>
          <a:bodyPr vert="horz" wrap="square" lIns="179162" tIns="143329" rIns="179162" bIns="143329" numCol="1" rtlCol="0" anchor="ctr" anchorCtr="0" compatLnSpc="1">
            <a:prstTxWarp prst="textNoShape">
              <a:avLst/>
            </a:prstTxWarp>
          </a:bodyPr>
          <a:lstStyle/>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a:t>
            </a:r>
          </a:p>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 LIBRARY</a:t>
            </a:r>
          </a:p>
        </p:txBody>
      </p:sp>
      <p:sp>
        <p:nvSpPr>
          <p:cNvPr id="8" name="Rectangle 7"/>
          <p:cNvSpPr/>
          <p:nvPr/>
        </p:nvSpPr>
        <p:spPr bwMode="auto">
          <a:xfrm>
            <a:off x="4660506" y="5131745"/>
            <a:ext cx="2867812" cy="1075430"/>
          </a:xfrm>
          <a:prstGeom prst="rect">
            <a:avLst/>
          </a:prstGeom>
          <a:solidFill>
            <a:schemeClr val="accent3"/>
          </a:solidFill>
          <a:ln w="25400" cap="flat" cmpd="sng" algn="ctr">
            <a:noFill/>
            <a:prstDash val="solid"/>
            <a:headEnd type="none" w="med" len="med"/>
            <a:tailEnd type="none" w="med" len="med"/>
          </a:ln>
          <a:effectLst/>
        </p:spPr>
        <p:txBody>
          <a:bodyPr vert="horz" wrap="square" lIns="179162" tIns="143329" rIns="179162" bIns="143329" numCol="1" rtlCol="0" anchor="ctr" anchorCtr="0" compatLnSpc="1">
            <a:prstTxWarp prst="textNoShape">
              <a:avLst/>
            </a:prstTxWarp>
          </a:bodyPr>
          <a:lstStyle/>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a:t>
            </a:r>
          </a:p>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PORTABLE CLASS LIBRARY</a:t>
            </a:r>
          </a:p>
        </p:txBody>
      </p:sp>
      <p:sp>
        <p:nvSpPr>
          <p:cNvPr id="9" name="TextBox 8"/>
          <p:cNvSpPr txBox="1"/>
          <p:nvPr/>
        </p:nvSpPr>
        <p:spPr>
          <a:xfrm>
            <a:off x="1344619" y="1630402"/>
            <a:ext cx="2867812" cy="985811"/>
          </a:xfrm>
          <a:prstGeom prst="rect">
            <a:avLst/>
          </a:prstGeom>
          <a:solidFill>
            <a:schemeClr val="accent6"/>
          </a:solidFill>
        </p:spPr>
        <p:txBody>
          <a:bodyPr wrap="square" lIns="179162" tIns="143329" rIns="179162" bIns="143329" rtlCol="0" anchor="ctr">
            <a:noAutofit/>
          </a:bodyPr>
          <a:lstStyle/>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a:t>
            </a:r>
          </a:p>
        </p:txBody>
      </p:sp>
      <p:sp>
        <p:nvSpPr>
          <p:cNvPr id="14" name="TextBox 13"/>
          <p:cNvSpPr txBox="1"/>
          <p:nvPr/>
        </p:nvSpPr>
        <p:spPr>
          <a:xfrm>
            <a:off x="3451396" y="3406679"/>
            <a:ext cx="5286034" cy="940821"/>
          </a:xfrm>
          <a:prstGeom prst="rect">
            <a:avLst/>
          </a:prstGeom>
          <a:solidFill>
            <a:schemeClr val="tx2"/>
          </a:solidFill>
        </p:spPr>
        <p:txBody>
          <a:bodyPr wrap="square" lIns="179162" tIns="143329" rIns="179162" bIns="14332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511"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STANDARD LIBRARY</a:t>
            </a:r>
          </a:p>
        </p:txBody>
      </p:sp>
      <p:sp>
        <p:nvSpPr>
          <p:cNvPr id="20" name="TextBox 19"/>
          <p:cNvSpPr txBox="1"/>
          <p:nvPr/>
        </p:nvSpPr>
        <p:spPr>
          <a:xfrm>
            <a:off x="4660506" y="1630402"/>
            <a:ext cx="2867812" cy="985811"/>
          </a:xfrm>
          <a:prstGeom prst="rect">
            <a:avLst/>
          </a:prstGeom>
          <a:solidFill>
            <a:schemeClr val="accent6"/>
          </a:solidFill>
        </p:spPr>
        <p:txBody>
          <a:bodyPr wrap="square" lIns="179162" tIns="143329" rIns="179162" bIns="143329" rtlCol="0" anchor="ctr">
            <a:noAutofit/>
          </a:bodyPr>
          <a:lstStyle/>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a:t>
            </a:r>
          </a:p>
        </p:txBody>
      </p:sp>
      <p:sp>
        <p:nvSpPr>
          <p:cNvPr id="21" name="TextBox 20"/>
          <p:cNvSpPr txBox="1"/>
          <p:nvPr/>
        </p:nvSpPr>
        <p:spPr>
          <a:xfrm>
            <a:off x="7976393" y="1630402"/>
            <a:ext cx="2867812" cy="985811"/>
          </a:xfrm>
          <a:prstGeom prst="rect">
            <a:avLst/>
          </a:prstGeom>
          <a:solidFill>
            <a:schemeClr val="accent6"/>
          </a:solidFill>
        </p:spPr>
        <p:txBody>
          <a:bodyPr wrap="square" lIns="179162" tIns="143329" rIns="179162" bIns="143329" rtlCol="0" anchor="ctr">
            <a:noAutofit/>
          </a:bodyPr>
          <a:lstStyle/>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a:t>
            </a:r>
          </a:p>
        </p:txBody>
      </p:sp>
      <p:cxnSp>
        <p:nvCxnSpPr>
          <p:cNvPr id="23" name="Straight Connector 22"/>
          <p:cNvCxnSpPr>
            <a:cxnSpLocks/>
            <a:stCxn id="20" idx="2"/>
            <a:endCxn id="14" idx="0"/>
          </p:cNvCxnSpPr>
          <p:nvPr/>
        </p:nvCxnSpPr>
        <p:spPr>
          <a:xfrm>
            <a:off x="6094412" y="2616214"/>
            <a:ext cx="1" cy="790466"/>
          </a:xfrm>
          <a:prstGeom prst="line">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cxnSp>
        <p:nvCxnSpPr>
          <p:cNvPr id="22" name="Straight Connector 21"/>
          <p:cNvCxnSpPr>
            <a:cxnSpLocks/>
            <a:stCxn id="9" idx="2"/>
            <a:endCxn id="21" idx="2"/>
          </p:cNvCxnSpPr>
          <p:nvPr/>
        </p:nvCxnSpPr>
        <p:spPr>
          <a:xfrm rot="16200000" flipH="1">
            <a:off x="6094412" y="-699674"/>
            <a:ext cx="12447" cy="6631775"/>
          </a:xfrm>
          <a:prstGeom prst="bentConnector3">
            <a:avLst>
              <a:gd name="adj1" fmla="val 3100000"/>
            </a:avLst>
          </a:prstGeom>
          <a:ln w="12700">
            <a:solidFill>
              <a:schemeClr val="tx1"/>
            </a:solidFill>
            <a:headEnd type="none"/>
            <a:tailEnd type="none" w="lg" len="sm"/>
          </a:ln>
        </p:spPr>
        <p:style>
          <a:lnRef idx="1">
            <a:schemeClr val="accent2"/>
          </a:lnRef>
          <a:fillRef idx="0">
            <a:schemeClr val="accent2"/>
          </a:fillRef>
          <a:effectRef idx="0">
            <a:schemeClr val="accent2"/>
          </a:effectRef>
          <a:fontRef idx="minor">
            <a:schemeClr val="tx1"/>
          </a:fontRef>
        </p:style>
      </p:cxnSp>
      <p:cxnSp>
        <p:nvCxnSpPr>
          <p:cNvPr id="26" name="Straight Connector 25"/>
          <p:cNvCxnSpPr>
            <a:cxnSpLocks/>
            <a:stCxn id="14" idx="2"/>
            <a:endCxn id="8" idx="0"/>
          </p:cNvCxnSpPr>
          <p:nvPr/>
        </p:nvCxnSpPr>
        <p:spPr>
          <a:xfrm flipH="1">
            <a:off x="6094412" y="4347501"/>
            <a:ext cx="1" cy="784245"/>
          </a:xfrm>
          <a:prstGeom prst="line">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a:cxnSpLocks/>
            <a:stCxn id="14" idx="2"/>
            <a:endCxn id="7" idx="0"/>
          </p:cNvCxnSpPr>
          <p:nvPr/>
        </p:nvCxnSpPr>
        <p:spPr>
          <a:xfrm rot="5400000">
            <a:off x="4044347" y="3081678"/>
            <a:ext cx="784245" cy="3315888"/>
          </a:xfrm>
          <a:prstGeom prst="bentConnector3">
            <a:avLst>
              <a:gd name="adj1" fmla="val 50000"/>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cxnSp>
        <p:nvCxnSpPr>
          <p:cNvPr id="33" name="Straight Connector 28"/>
          <p:cNvCxnSpPr>
            <a:cxnSpLocks/>
            <a:stCxn id="14" idx="2"/>
            <a:endCxn id="5" idx="0"/>
          </p:cNvCxnSpPr>
          <p:nvPr/>
        </p:nvCxnSpPr>
        <p:spPr>
          <a:xfrm rot="16200000" flipH="1">
            <a:off x="7360235" y="3081679"/>
            <a:ext cx="784245" cy="3315887"/>
          </a:xfrm>
          <a:prstGeom prst="bentConnector3">
            <a:avLst>
              <a:gd name="adj1" fmla="val 50000"/>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8008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Standard library</a:t>
            </a:r>
          </a:p>
        </p:txBody>
      </p:sp>
      <p:sp>
        <p:nvSpPr>
          <p:cNvPr id="6" name="Text Placeholder 5"/>
          <p:cNvSpPr>
            <a:spLocks noGrp="1"/>
          </p:cNvSpPr>
          <p:nvPr>
            <p:ph type="body" sz="quarter" idx="10"/>
          </p:nvPr>
        </p:nvSpPr>
        <p:spPr>
          <a:xfrm>
            <a:off x="269170" y="1457401"/>
            <a:ext cx="11652043" cy="4647386"/>
          </a:xfrm>
        </p:spPr>
        <p:txBody>
          <a:bodyPr>
            <a:spAutoFit/>
          </a:bodyPr>
          <a:lstStyle/>
          <a:p>
            <a:pPr>
              <a:spcBef>
                <a:spcPts val="2940"/>
              </a:spcBef>
              <a:buFont typeface="Arial" panose="020B0604020202020204" pitchFamily="34" charset="0"/>
              <a:buChar char="•"/>
            </a:pPr>
            <a:r>
              <a:rPr lang="en-US" dirty="0">
                <a:solidFill>
                  <a:schemeClr val="tx1"/>
                </a:solidFill>
              </a:rPr>
              <a:t>One library to rule them all</a:t>
            </a:r>
          </a:p>
          <a:p>
            <a:pPr marL="106425" lvl="1" indent="-342900">
              <a:spcBef>
                <a:spcPts val="784"/>
              </a:spcBef>
              <a:buFont typeface="Arial" panose="020B0604020202020204" pitchFamily="34" charset="0"/>
              <a:buChar char="•"/>
            </a:pPr>
            <a:r>
              <a:rPr lang="en-US" dirty="0">
                <a:solidFill>
                  <a:schemeClr val="tx1"/>
                </a:solidFill>
              </a:rPr>
              <a:t>Learn one API </a:t>
            </a:r>
            <a:r>
              <a:rPr lang="en-US" dirty="0">
                <a:solidFill>
                  <a:schemeClr val="tx1"/>
                </a:solidFill>
                <a:latin typeface="Segoe UI Semibold" panose="020B0702040204020203" pitchFamily="34" charset="0"/>
                <a:cs typeface="Segoe UI Semibold" panose="020B0702040204020203" pitchFamily="34" charset="0"/>
              </a:rPr>
              <a:t>across ALL .NET platforms </a:t>
            </a:r>
          </a:p>
          <a:p>
            <a:pPr marL="106425" lvl="1" indent="-342900">
              <a:spcBef>
                <a:spcPts val="784"/>
              </a:spcBef>
              <a:buFont typeface="Arial" panose="020B0604020202020204" pitchFamily="34" charset="0"/>
              <a:buChar char="•"/>
            </a:pPr>
            <a:r>
              <a:rPr lang="en-US" dirty="0">
                <a:solidFill>
                  <a:schemeClr val="tx1"/>
                </a:solidFill>
              </a:rPr>
              <a:t>Reuse your code </a:t>
            </a:r>
            <a:r>
              <a:rPr lang="en-US" dirty="0">
                <a:solidFill>
                  <a:schemeClr val="tx1"/>
                </a:solidFill>
                <a:latin typeface="Segoe UI Semibold" panose="020B0702040204020203" pitchFamily="34" charset="0"/>
                <a:cs typeface="Segoe UI Semibold" panose="020B0702040204020203" pitchFamily="34" charset="0"/>
              </a:rPr>
              <a:t>across ALL .NET platforms</a:t>
            </a:r>
          </a:p>
          <a:p>
            <a:pPr marL="106425" lvl="1" indent="-342900">
              <a:spcBef>
                <a:spcPts val="784"/>
              </a:spcBef>
              <a:buFont typeface="Arial" panose="020B0604020202020204" pitchFamily="34" charset="0"/>
              <a:buChar char="•"/>
            </a:pPr>
            <a:r>
              <a:rPr lang="en-US" dirty="0">
                <a:solidFill>
                  <a:schemeClr val="tx1"/>
                </a:solidFill>
              </a:rPr>
              <a:t>Easily consume third-party/OSS libraries </a:t>
            </a:r>
            <a:r>
              <a:rPr lang="en-US" dirty="0">
                <a:solidFill>
                  <a:schemeClr val="tx1"/>
                </a:solidFill>
                <a:latin typeface="Segoe UI Semibold" panose="020B0702040204020203" pitchFamily="34" charset="0"/>
                <a:cs typeface="Segoe UI Semibold" panose="020B0702040204020203" pitchFamily="34" charset="0"/>
              </a:rPr>
              <a:t>across ALL .NET platforms</a:t>
            </a:r>
          </a:p>
          <a:p>
            <a:pPr>
              <a:spcBef>
                <a:spcPts val="2940"/>
              </a:spcBef>
              <a:buFont typeface="Arial" panose="020B0604020202020204" pitchFamily="34" charset="0"/>
              <a:buChar char="•"/>
            </a:pPr>
            <a:r>
              <a:rPr lang="en-US" dirty="0">
                <a:solidFill>
                  <a:schemeClr val="tx1"/>
                </a:solidFill>
              </a:rPr>
              <a:t>.NET Standard 1.x</a:t>
            </a:r>
          </a:p>
          <a:p>
            <a:pPr marL="106425" lvl="1" indent="-342900">
              <a:spcBef>
                <a:spcPts val="784"/>
              </a:spcBef>
              <a:buFont typeface="Arial" panose="020B0604020202020204" pitchFamily="34" charset="0"/>
              <a:buChar char="•"/>
            </a:pPr>
            <a:r>
              <a:rPr lang="en-US" dirty="0">
                <a:solidFill>
                  <a:schemeClr val="tx1"/>
                </a:solidFill>
              </a:rPr>
              <a:t>Evolution of Portable Class Libraries (PCLs) with a much simpler model</a:t>
            </a:r>
          </a:p>
          <a:p>
            <a:pPr marL="106425" lvl="1" indent="-342900">
              <a:spcBef>
                <a:spcPts val="784"/>
              </a:spcBef>
              <a:buFont typeface="Arial" panose="020B0604020202020204" pitchFamily="34" charset="0"/>
              <a:buChar char="•"/>
            </a:pPr>
            <a:r>
              <a:rPr lang="en-US" dirty="0">
                <a:solidFill>
                  <a:schemeClr val="tx1"/>
                </a:solidFill>
              </a:rPr>
              <a:t>Two constraints:</a:t>
            </a:r>
          </a:p>
          <a:p>
            <a:pPr marL="228719" lvl="2" indent="-228719">
              <a:buFont typeface="Arial" panose="020B0604020202020204" pitchFamily="34" charset="0"/>
              <a:buChar char="•"/>
            </a:pPr>
            <a:r>
              <a:rPr lang="en-US" dirty="0">
                <a:solidFill>
                  <a:schemeClr val="tx1"/>
                </a:solidFill>
              </a:rPr>
              <a:t>API surface relatively small, because .NET Core was small</a:t>
            </a:r>
          </a:p>
          <a:p>
            <a:pPr marL="228719" lvl="2" indent="-228719">
              <a:buFont typeface="Arial" panose="020B0604020202020204" pitchFamily="34" charset="0"/>
              <a:buChar char="•"/>
            </a:pPr>
            <a:r>
              <a:rPr lang="en-US" dirty="0">
                <a:solidFill>
                  <a:schemeClr val="tx1"/>
                </a:solidFill>
              </a:rPr>
              <a:t>Can’t reference the vast number of libraries already available for .NET Framework</a:t>
            </a:r>
          </a:p>
        </p:txBody>
      </p:sp>
    </p:spTree>
    <p:extLst>
      <p:ext uri="{BB962C8B-B14F-4D97-AF65-F5344CB8AC3E}">
        <p14:creationId xmlns:p14="http://schemas.microsoft.com/office/powerpoint/2010/main" val="170765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How does .NET Standard work?</a:t>
            </a:r>
          </a:p>
        </p:txBody>
      </p:sp>
      <p:sp>
        <p:nvSpPr>
          <p:cNvPr id="7" name="Content Placeholder 6"/>
          <p:cNvSpPr>
            <a:spLocks noGrp="1"/>
          </p:cNvSpPr>
          <p:nvPr>
            <p:ph type="body" sz="quarter" idx="10"/>
          </p:nvPr>
        </p:nvSpPr>
        <p:spPr>
          <a:xfrm>
            <a:off x="269170" y="1457401"/>
            <a:ext cx="11652043" cy="5071704"/>
          </a:xfrm>
        </p:spPr>
        <p:txBody>
          <a:bodyPr/>
          <a:lstStyle/>
          <a:p>
            <a:pPr>
              <a:spcBef>
                <a:spcPts val="2940"/>
              </a:spcBef>
              <a:buFont typeface="Arial" panose="020B0604020202020204" pitchFamily="34" charset="0"/>
              <a:buChar char="•"/>
            </a:pPr>
            <a:r>
              <a:rPr lang="en-US" dirty="0">
                <a:solidFill>
                  <a:schemeClr val="tx1"/>
                </a:solidFill>
              </a:rPr>
              <a:t>.NET Standard is represented by:</a:t>
            </a:r>
          </a:p>
          <a:p>
            <a:pPr marL="106425" lvl="1" indent="-342900">
              <a:spcBef>
                <a:spcPts val="784"/>
              </a:spcBef>
              <a:buFont typeface="Arial" panose="020B0604020202020204" pitchFamily="34" charset="0"/>
              <a:buChar char="•"/>
            </a:pPr>
            <a:r>
              <a:rPr lang="en-US" dirty="0">
                <a:solidFill>
                  <a:schemeClr val="tx1"/>
                </a:solidFill>
              </a:rPr>
              <a:t>The NuGet package </a:t>
            </a:r>
            <a:r>
              <a:rPr lang="en-US" dirty="0" err="1">
                <a:solidFill>
                  <a:schemeClr val="tx1"/>
                </a:solidFill>
                <a:latin typeface="Segoe UI Semibold" panose="020B0702040204020203" pitchFamily="34" charset="0"/>
                <a:cs typeface="Segoe UI Semibold" panose="020B0702040204020203" pitchFamily="34" charset="0"/>
              </a:rPr>
              <a:t>NetStandard.Library</a:t>
            </a:r>
            <a:r>
              <a:rPr lang="en-US" dirty="0">
                <a:solidFill>
                  <a:schemeClr val="tx1"/>
                </a:solidFill>
                <a:latin typeface="Segoe UI Semibold" panose="020B0702040204020203" pitchFamily="34" charset="0"/>
                <a:cs typeface="Segoe UI Semibold" panose="020B0702040204020203" pitchFamily="34" charset="0"/>
              </a:rPr>
              <a:t> </a:t>
            </a:r>
            <a:r>
              <a:rPr lang="en-US" dirty="0">
                <a:solidFill>
                  <a:schemeClr val="tx1"/>
                </a:solidFill>
              </a:rPr>
              <a:t>which contains the reference assembly </a:t>
            </a:r>
            <a:r>
              <a:rPr lang="en-US" dirty="0">
                <a:solidFill>
                  <a:schemeClr val="tx1"/>
                </a:solidFill>
                <a:latin typeface="Segoe UI Semibold" panose="020B0702040204020203" pitchFamily="34" charset="0"/>
                <a:cs typeface="Segoe UI Semibold" panose="020B0702040204020203" pitchFamily="34" charset="0"/>
              </a:rPr>
              <a:t>netstandard.dll</a:t>
            </a:r>
          </a:p>
          <a:p>
            <a:pPr>
              <a:spcBef>
                <a:spcPts val="2940"/>
              </a:spcBef>
              <a:buFont typeface="Arial" panose="020B0604020202020204" pitchFamily="34" charset="0"/>
              <a:buChar char="•"/>
            </a:pPr>
            <a:r>
              <a:rPr lang="en-US" dirty="0">
                <a:solidFill>
                  <a:schemeClr val="tx1"/>
                </a:solidFill>
              </a:rPr>
              <a:t>At build time</a:t>
            </a:r>
          </a:p>
          <a:p>
            <a:pPr marL="106425" lvl="1" indent="-342900">
              <a:spcBef>
                <a:spcPts val="784"/>
              </a:spcBef>
              <a:buFont typeface="Arial" panose="020B0604020202020204" pitchFamily="34" charset="0"/>
              <a:buChar char="•"/>
            </a:pPr>
            <a:r>
              <a:rPr lang="en-US" dirty="0">
                <a:solidFill>
                  <a:schemeClr val="tx1"/>
                </a:solidFill>
              </a:rPr>
              <a:t>.NET Standard bridges references to existing .NET Framework and PCL </a:t>
            </a:r>
            <a:br>
              <a:rPr lang="en-US" dirty="0">
                <a:solidFill>
                  <a:schemeClr val="tx1"/>
                </a:solidFill>
              </a:rPr>
            </a:br>
            <a:r>
              <a:rPr lang="en-US" dirty="0">
                <a:solidFill>
                  <a:schemeClr val="tx1"/>
                </a:solidFill>
              </a:rPr>
              <a:t>assemblies via type forwarding</a:t>
            </a:r>
          </a:p>
          <a:p>
            <a:pPr>
              <a:spcBef>
                <a:spcPts val="2940"/>
              </a:spcBef>
              <a:buFont typeface="Arial" panose="020B0604020202020204" pitchFamily="34" charset="0"/>
              <a:buChar char="•"/>
            </a:pPr>
            <a:r>
              <a:rPr lang="en-US" dirty="0">
                <a:solidFill>
                  <a:schemeClr val="tx1"/>
                </a:solidFill>
              </a:rPr>
              <a:t>At runtime</a:t>
            </a:r>
          </a:p>
          <a:p>
            <a:pPr marL="106425" lvl="1" indent="-342900">
              <a:spcBef>
                <a:spcPts val="784"/>
              </a:spcBef>
              <a:buFont typeface="Arial" panose="020B0604020202020204" pitchFamily="34" charset="0"/>
              <a:buChar char="•"/>
            </a:pPr>
            <a:r>
              <a:rPr lang="en-US" dirty="0">
                <a:solidFill>
                  <a:schemeClr val="tx1"/>
                </a:solidFill>
              </a:rPr>
              <a:t>Each platform provides an implementation for netstandard.dll that type </a:t>
            </a:r>
            <a:br>
              <a:rPr lang="en-US" dirty="0">
                <a:solidFill>
                  <a:schemeClr val="tx1"/>
                </a:solidFill>
              </a:rPr>
            </a:br>
            <a:r>
              <a:rPr lang="en-US" dirty="0">
                <a:solidFill>
                  <a:schemeClr val="tx1"/>
                </a:solidFill>
              </a:rPr>
              <a:t>forwards to its implementation</a:t>
            </a:r>
          </a:p>
        </p:txBody>
      </p:sp>
    </p:spTree>
    <p:extLst>
      <p:ext uri="{BB962C8B-B14F-4D97-AF65-F5344CB8AC3E}">
        <p14:creationId xmlns:p14="http://schemas.microsoft.com/office/powerpoint/2010/main" val="286286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49CE497-A2DC-4A08-B8B8-A7242D78429E}"/>
              </a:ext>
            </a:extLst>
          </p:cNvPr>
          <p:cNvSpPr>
            <a:spLocks noGrp="1"/>
          </p:cNvSpPr>
          <p:nvPr>
            <p:ph type="body" sz="quarter" idx="10"/>
          </p:nvPr>
        </p:nvSpPr>
        <p:spPr>
          <a:xfrm>
            <a:off x="269169" y="1189177"/>
            <a:ext cx="11650488" cy="3681842"/>
          </a:xfrm>
        </p:spPr>
        <p:txBody>
          <a:bodyPr/>
          <a:lstStyle/>
          <a:p>
            <a:pPr marL="248152" marR="1093142" indent="-571500">
              <a:spcBef>
                <a:spcPts val="3569"/>
              </a:spcBef>
              <a:buFont typeface="Arial" panose="020B0604020202020204" pitchFamily="34" charset="0"/>
              <a:buChar char="•"/>
            </a:pPr>
            <a:r>
              <a:rPr lang="en-US" sz="3900" spc="-450" dirty="0">
                <a:solidFill>
                  <a:srgbClr val="FFFFFF"/>
                </a:solidFill>
                <a:cs typeface="Arial"/>
              </a:rPr>
              <a:t>.NET </a:t>
            </a:r>
            <a:r>
              <a:rPr lang="en-US" sz="3900" spc="-220" dirty="0">
                <a:solidFill>
                  <a:srgbClr val="FFFFFF"/>
                </a:solidFill>
                <a:cs typeface="Arial"/>
              </a:rPr>
              <a:t>Standard </a:t>
            </a:r>
            <a:r>
              <a:rPr lang="en-US" sz="3900" spc="-229" dirty="0">
                <a:solidFill>
                  <a:srgbClr val="FFFFFF"/>
                </a:solidFill>
                <a:cs typeface="Arial"/>
              </a:rPr>
              <a:t>is </a:t>
            </a:r>
            <a:r>
              <a:rPr lang="en-US" sz="3900" spc="-340" dirty="0">
                <a:solidFill>
                  <a:srgbClr val="FFFFFF"/>
                </a:solidFill>
                <a:cs typeface="Arial"/>
              </a:rPr>
              <a:t>a </a:t>
            </a:r>
            <a:r>
              <a:rPr lang="en-US" sz="3900" spc="-140" dirty="0">
                <a:solidFill>
                  <a:srgbClr val="FFFFFF"/>
                </a:solidFill>
                <a:cs typeface="Arial"/>
              </a:rPr>
              <a:t>specification </a:t>
            </a:r>
            <a:r>
              <a:rPr lang="en-US" sz="3900" spc="-5" dirty="0">
                <a:solidFill>
                  <a:srgbClr val="FFFFFF"/>
                </a:solidFill>
                <a:cs typeface="Arial"/>
              </a:rPr>
              <a:t>that </a:t>
            </a:r>
            <a:r>
              <a:rPr lang="en-US" sz="3900" spc="-254" dirty="0">
                <a:solidFill>
                  <a:srgbClr val="FFFFFF"/>
                </a:solidFill>
                <a:cs typeface="Arial"/>
              </a:rPr>
              <a:t>covers  </a:t>
            </a:r>
            <a:r>
              <a:rPr lang="en-US" sz="3900" spc="-125" dirty="0">
                <a:solidFill>
                  <a:srgbClr val="FFFFFF"/>
                </a:solidFill>
                <a:cs typeface="Arial"/>
              </a:rPr>
              <a:t>which </a:t>
            </a:r>
            <a:r>
              <a:rPr lang="en-US" sz="3900" spc="-409" dirty="0">
                <a:solidFill>
                  <a:srgbClr val="FFFFFF"/>
                </a:solidFill>
                <a:cs typeface="Arial"/>
              </a:rPr>
              <a:t>APIs </a:t>
            </a:r>
            <a:r>
              <a:rPr lang="en-US" sz="3900" spc="-340" dirty="0">
                <a:solidFill>
                  <a:srgbClr val="FFFFFF"/>
                </a:solidFill>
                <a:cs typeface="Arial"/>
              </a:rPr>
              <a:t>a </a:t>
            </a:r>
            <a:r>
              <a:rPr lang="en-US" sz="3900" spc="-450" dirty="0">
                <a:solidFill>
                  <a:srgbClr val="FFFFFF"/>
                </a:solidFill>
                <a:cs typeface="Arial"/>
              </a:rPr>
              <a:t>.NET </a:t>
            </a:r>
            <a:r>
              <a:rPr lang="en-US" sz="3900" spc="-55" dirty="0">
                <a:solidFill>
                  <a:srgbClr val="FFFFFF"/>
                </a:solidFill>
                <a:cs typeface="Arial"/>
              </a:rPr>
              <a:t>platform </a:t>
            </a:r>
            <a:r>
              <a:rPr lang="en-US" sz="3900" spc="-320" dirty="0">
                <a:solidFill>
                  <a:srgbClr val="FFFFFF"/>
                </a:solidFill>
                <a:cs typeface="Arial"/>
              </a:rPr>
              <a:t>has </a:t>
            </a:r>
            <a:r>
              <a:rPr lang="en-US" sz="3900" spc="40" dirty="0">
                <a:solidFill>
                  <a:srgbClr val="FFFFFF"/>
                </a:solidFill>
                <a:cs typeface="Arial"/>
              </a:rPr>
              <a:t>to </a:t>
            </a:r>
            <a:r>
              <a:rPr lang="en-US" sz="3900" spc="-90" dirty="0">
                <a:solidFill>
                  <a:srgbClr val="FFFFFF"/>
                </a:solidFill>
                <a:cs typeface="Arial"/>
              </a:rPr>
              <a:t>implement.</a:t>
            </a:r>
            <a:endParaRPr lang="en-US" sz="3900" dirty="0">
              <a:solidFill>
                <a:srgbClr val="FFFFFF"/>
              </a:solidFill>
              <a:cs typeface="Arial"/>
            </a:endParaRPr>
          </a:p>
          <a:p>
            <a:pPr>
              <a:spcBef>
                <a:spcPts val="55"/>
              </a:spcBef>
              <a:buFont typeface="Arial" panose="020B0604020202020204" pitchFamily="34" charset="0"/>
              <a:buChar char="•"/>
            </a:pPr>
            <a:endParaRPr lang="en-US" sz="3900" dirty="0">
              <a:solidFill>
                <a:srgbClr val="FFFFFF"/>
              </a:solidFill>
              <a:cs typeface="Times New Roman"/>
            </a:endParaRPr>
          </a:p>
          <a:p>
            <a:pPr marL="248152" marR="1342622" indent="-571500">
              <a:buFont typeface="Arial" panose="020B0604020202020204" pitchFamily="34" charset="0"/>
              <a:buChar char="•"/>
            </a:pPr>
            <a:r>
              <a:rPr lang="en-US" sz="3900" spc="-450" dirty="0">
                <a:solidFill>
                  <a:srgbClr val="FFFFFF"/>
                </a:solidFill>
                <a:cs typeface="Arial"/>
              </a:rPr>
              <a:t>.NET </a:t>
            </a:r>
            <a:r>
              <a:rPr lang="en-US" sz="3900" spc="-300" dirty="0">
                <a:solidFill>
                  <a:srgbClr val="FFFFFF"/>
                </a:solidFill>
                <a:cs typeface="Arial"/>
              </a:rPr>
              <a:t>Core </a:t>
            </a:r>
            <a:r>
              <a:rPr lang="en-US" sz="3900" spc="-229" dirty="0">
                <a:solidFill>
                  <a:srgbClr val="FFFFFF"/>
                </a:solidFill>
                <a:cs typeface="Arial"/>
              </a:rPr>
              <a:t>is </a:t>
            </a:r>
            <a:r>
              <a:rPr lang="en-US" sz="3900" spc="-340" dirty="0">
                <a:solidFill>
                  <a:srgbClr val="FFFFFF"/>
                </a:solidFill>
                <a:cs typeface="Arial"/>
              </a:rPr>
              <a:t>a </a:t>
            </a:r>
            <a:r>
              <a:rPr lang="en-US" sz="3900" spc="-165" dirty="0">
                <a:solidFill>
                  <a:srgbClr val="FFFFFF"/>
                </a:solidFill>
                <a:cs typeface="Arial"/>
              </a:rPr>
              <a:t>concrete </a:t>
            </a:r>
            <a:r>
              <a:rPr lang="en-US" sz="3900" spc="-450" dirty="0">
                <a:solidFill>
                  <a:srgbClr val="FFFFFF"/>
                </a:solidFill>
                <a:cs typeface="Arial"/>
              </a:rPr>
              <a:t>.NET </a:t>
            </a:r>
            <a:r>
              <a:rPr lang="en-US" sz="3900" spc="-55" dirty="0">
                <a:solidFill>
                  <a:srgbClr val="FFFFFF"/>
                </a:solidFill>
                <a:cs typeface="Arial"/>
              </a:rPr>
              <a:t>platform </a:t>
            </a:r>
            <a:r>
              <a:rPr lang="en-US" sz="3900" spc="-204" dirty="0">
                <a:solidFill>
                  <a:srgbClr val="FFFFFF"/>
                </a:solidFill>
                <a:cs typeface="Arial"/>
              </a:rPr>
              <a:t>and  </a:t>
            </a:r>
            <a:r>
              <a:rPr lang="en-US" sz="3900" spc="-130" dirty="0">
                <a:solidFill>
                  <a:srgbClr val="FFFFFF"/>
                </a:solidFill>
                <a:cs typeface="Arial"/>
              </a:rPr>
              <a:t>implements </a:t>
            </a:r>
            <a:r>
              <a:rPr lang="en-US" sz="3900" spc="-45" dirty="0">
                <a:solidFill>
                  <a:srgbClr val="FFFFFF"/>
                </a:solidFill>
                <a:cs typeface="Arial"/>
              </a:rPr>
              <a:t>the </a:t>
            </a:r>
            <a:r>
              <a:rPr lang="en-US" sz="3900" spc="-450" dirty="0">
                <a:solidFill>
                  <a:srgbClr val="FFFFFF"/>
                </a:solidFill>
                <a:cs typeface="Arial"/>
              </a:rPr>
              <a:t>.NET</a:t>
            </a:r>
            <a:r>
              <a:rPr lang="en-US" sz="3900" spc="-545" dirty="0">
                <a:solidFill>
                  <a:srgbClr val="FFFFFF"/>
                </a:solidFill>
                <a:cs typeface="Arial"/>
              </a:rPr>
              <a:t> </a:t>
            </a:r>
            <a:r>
              <a:rPr lang="en-US" sz="3900" spc="-210" dirty="0">
                <a:solidFill>
                  <a:srgbClr val="FFFFFF"/>
                </a:solidFill>
                <a:cs typeface="Arial"/>
              </a:rPr>
              <a:t>Standard.</a:t>
            </a:r>
            <a:endParaRPr lang="en-US" sz="3900" dirty="0">
              <a:solidFill>
                <a:srgbClr val="FFFFFF"/>
              </a:solidFill>
              <a:cs typeface="Arial"/>
            </a:endParaRPr>
          </a:p>
          <a:p>
            <a:endParaRPr lang="en-US" dirty="0"/>
          </a:p>
        </p:txBody>
      </p:sp>
      <p:sp>
        <p:nvSpPr>
          <p:cNvPr id="3" name="Title 2">
            <a:extLst>
              <a:ext uri="{FF2B5EF4-FFF2-40B4-BE49-F238E27FC236}">
                <a16:creationId xmlns:a16="http://schemas.microsoft.com/office/drawing/2014/main" id="{78B4E8AF-C41F-418F-B21E-B5112F3D296A}"/>
              </a:ext>
            </a:extLst>
          </p:cNvPr>
          <p:cNvSpPr>
            <a:spLocks noGrp="1"/>
          </p:cNvSpPr>
          <p:nvPr>
            <p:ph type="title"/>
          </p:nvPr>
        </p:nvSpPr>
        <p:spPr/>
        <p:txBody>
          <a:bodyPr/>
          <a:lstStyle/>
          <a:p>
            <a:r>
              <a:rPr lang="en-US" sz="4800" spc="-200" dirty="0">
                <a:solidFill>
                  <a:srgbClr val="FFFFFF"/>
                </a:solidFill>
                <a:cs typeface="Arial"/>
              </a:rPr>
              <a:t>How </a:t>
            </a:r>
            <a:r>
              <a:rPr lang="en-US" sz="4800" spc="-225" dirty="0">
                <a:solidFill>
                  <a:srgbClr val="FFFFFF"/>
                </a:solidFill>
                <a:cs typeface="Arial"/>
              </a:rPr>
              <a:t>is </a:t>
            </a:r>
            <a:r>
              <a:rPr lang="en-US" sz="4800" spc="-440" dirty="0">
                <a:solidFill>
                  <a:srgbClr val="FFFFFF"/>
                </a:solidFill>
                <a:cs typeface="Arial"/>
              </a:rPr>
              <a:t>.NET </a:t>
            </a:r>
            <a:r>
              <a:rPr lang="en-US" sz="4800" spc="-225" dirty="0">
                <a:solidFill>
                  <a:srgbClr val="FFFFFF"/>
                </a:solidFill>
                <a:cs typeface="Arial"/>
              </a:rPr>
              <a:t>Standard </a:t>
            </a:r>
            <a:r>
              <a:rPr lang="en-US" sz="4800" spc="-50" dirty="0">
                <a:solidFill>
                  <a:srgbClr val="FFFFFF"/>
                </a:solidFill>
                <a:cs typeface="Arial"/>
              </a:rPr>
              <a:t>different </a:t>
            </a:r>
            <a:r>
              <a:rPr lang="en-US" sz="4800" spc="-45" dirty="0">
                <a:solidFill>
                  <a:srgbClr val="FFFFFF"/>
                </a:solidFill>
                <a:cs typeface="Arial"/>
              </a:rPr>
              <a:t>from </a:t>
            </a:r>
            <a:r>
              <a:rPr lang="en-US" sz="4800" spc="-450" dirty="0">
                <a:solidFill>
                  <a:srgbClr val="FFFFFF"/>
                </a:solidFill>
                <a:cs typeface="Arial"/>
              </a:rPr>
              <a:t>.NET</a:t>
            </a:r>
            <a:r>
              <a:rPr lang="en-US" sz="4800" spc="-465" dirty="0">
                <a:solidFill>
                  <a:srgbClr val="FFFFFF"/>
                </a:solidFill>
                <a:cs typeface="Arial"/>
              </a:rPr>
              <a:t> </a:t>
            </a:r>
            <a:r>
              <a:rPr lang="en-US" sz="4800" spc="-325" dirty="0">
                <a:solidFill>
                  <a:srgbClr val="FFFFFF"/>
                </a:solidFill>
                <a:cs typeface="Arial"/>
              </a:rPr>
              <a:t>Core?</a:t>
            </a:r>
            <a:br>
              <a:rPr lang="en-US" sz="4800" spc="-325" dirty="0">
                <a:solidFill>
                  <a:srgbClr val="FFFFFF"/>
                </a:solidFill>
                <a:cs typeface="Arial"/>
              </a:rPr>
            </a:br>
            <a:endParaRPr lang="en-US" sz="4800" dirty="0">
              <a:solidFill>
                <a:srgbClr val="FFFFFF"/>
              </a:solidFill>
            </a:endParaRPr>
          </a:p>
        </p:txBody>
      </p:sp>
    </p:spTree>
    <p:extLst>
      <p:ext uri="{BB962C8B-B14F-4D97-AF65-F5344CB8AC3E}">
        <p14:creationId xmlns:p14="http://schemas.microsoft.com/office/powerpoint/2010/main" val="7773919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.NET Standard 2.0</a:t>
            </a:r>
          </a:p>
        </p:txBody>
      </p:sp>
      <p:sp>
        <p:nvSpPr>
          <p:cNvPr id="6" name="Text Placeholder 5"/>
          <p:cNvSpPr>
            <a:spLocks noGrp="1"/>
          </p:cNvSpPr>
          <p:nvPr>
            <p:ph type="body" sz="quarter" idx="10"/>
          </p:nvPr>
        </p:nvSpPr>
        <p:spPr>
          <a:xfrm>
            <a:off x="269170" y="1457401"/>
            <a:ext cx="8512520" cy="1413722"/>
          </a:xfrm>
        </p:spPr>
        <p:txBody>
          <a:bodyPr/>
          <a:lstStyle/>
          <a:p>
            <a:pPr marL="0" indent="0">
              <a:spcBef>
                <a:spcPts val="2940"/>
              </a:spcBef>
              <a:buNone/>
            </a:pPr>
            <a:r>
              <a:rPr lang="en-US" dirty="0">
                <a:solidFill>
                  <a:schemeClr val="tx1"/>
                </a:solidFill>
              </a:rPr>
              <a:t>Has much bigger API surface</a:t>
            </a:r>
          </a:p>
          <a:p>
            <a:pPr marL="106425" lvl="1" indent="-342900">
              <a:spcBef>
                <a:spcPts val="784"/>
              </a:spcBef>
              <a:buFont typeface="Arial" panose="020B0604020202020204" pitchFamily="34" charset="0"/>
              <a:buChar char="•"/>
            </a:pPr>
            <a:r>
              <a:rPr lang="en-US" sz="1960" dirty="0">
                <a:solidFill>
                  <a:schemeClr val="tx1"/>
                </a:solidFill>
              </a:rPr>
              <a:t>Extended to cover intersection between .NET Framework and Xamarin</a:t>
            </a:r>
          </a:p>
          <a:p>
            <a:pPr marL="106425" lvl="1" indent="-342900">
              <a:spcBef>
                <a:spcPts val="784"/>
              </a:spcBef>
              <a:buFont typeface="Arial" panose="020B0604020202020204" pitchFamily="34" charset="0"/>
              <a:buChar char="•"/>
            </a:pPr>
            <a:r>
              <a:rPr lang="en-US" sz="1960" dirty="0">
                <a:solidFill>
                  <a:schemeClr val="tx1"/>
                </a:solidFill>
              </a:rPr>
              <a:t>Also makes .NET Core 2.0 bigger as it implements .NET Standard 2.0</a:t>
            </a:r>
          </a:p>
        </p:txBody>
      </p:sp>
      <p:sp>
        <p:nvSpPr>
          <p:cNvPr id="2" name="TextBox 1"/>
          <p:cNvSpPr txBox="1"/>
          <p:nvPr/>
        </p:nvSpPr>
        <p:spPr>
          <a:xfrm>
            <a:off x="8872575" y="3877091"/>
            <a:ext cx="3047051" cy="22404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lIns="182807" tIns="146246" rIns="182807" bIns="146246" rtlCol="0">
            <a:noAutofit/>
          </a:bodyPr>
          <a:lstStyle/>
          <a:p>
            <a:pPr defTabSz="914128">
              <a:lnSpc>
                <a:spcPct val="90000"/>
              </a:lnSpc>
              <a:spcBef>
                <a:spcPts val="588"/>
              </a:spcBef>
              <a:defRPr/>
            </a:pPr>
            <a:r>
              <a:rPr lang="en-US" sz="7841" spc="-294" dirty="0">
                <a:solidFill>
                  <a:schemeClr val="tx1"/>
                </a:solidFill>
                <a:latin typeface="Segoe UI Light"/>
              </a:rPr>
              <a:t>~70%</a:t>
            </a:r>
          </a:p>
          <a:p>
            <a:pPr defTabSz="914128">
              <a:lnSpc>
                <a:spcPct val="90000"/>
              </a:lnSpc>
              <a:spcBef>
                <a:spcPts val="588"/>
              </a:spcBef>
              <a:defRPr/>
            </a:pPr>
            <a:r>
              <a:rPr lang="en-US" sz="1960" dirty="0">
                <a:solidFill>
                  <a:schemeClr val="tx1"/>
                </a:solidFill>
                <a:latin typeface="Segoe UI Semilight"/>
              </a:rPr>
              <a:t>of </a:t>
            </a:r>
            <a:r>
              <a:rPr lang="en-US" sz="1960" dirty="0" err="1">
                <a:solidFill>
                  <a:schemeClr val="tx1"/>
                </a:solidFill>
                <a:latin typeface="Segoe UI Semilight"/>
              </a:rPr>
              <a:t>NuGet</a:t>
            </a:r>
            <a:r>
              <a:rPr lang="en-US" sz="1960" dirty="0">
                <a:solidFill>
                  <a:schemeClr val="tx1"/>
                </a:solidFill>
                <a:latin typeface="Segoe UI Semilight"/>
              </a:rPr>
              <a:t> packages</a:t>
            </a:r>
          </a:p>
          <a:p>
            <a:pPr defTabSz="914128">
              <a:lnSpc>
                <a:spcPct val="90000"/>
              </a:lnSpc>
              <a:spcBef>
                <a:spcPts val="588"/>
              </a:spcBef>
              <a:defRPr/>
            </a:pPr>
            <a:r>
              <a:rPr lang="en-US" sz="1960" dirty="0">
                <a:solidFill>
                  <a:schemeClr val="tx1"/>
                </a:solidFill>
                <a:latin typeface="Segoe UI Semilight"/>
              </a:rPr>
              <a:t>are API compatible</a:t>
            </a:r>
          </a:p>
        </p:txBody>
      </p:sp>
      <p:sp>
        <p:nvSpPr>
          <p:cNvPr id="7" name="TextBox 6"/>
          <p:cNvSpPr txBox="1"/>
          <p:nvPr/>
        </p:nvSpPr>
        <p:spPr>
          <a:xfrm>
            <a:off x="8872575" y="1457401"/>
            <a:ext cx="3047051" cy="22404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lIns="182807" tIns="146246" rIns="182807" bIns="146246" rtlCol="0">
            <a:noAutofit/>
          </a:bodyPr>
          <a:lstStyle/>
          <a:p>
            <a:pPr defTabSz="914128">
              <a:lnSpc>
                <a:spcPct val="90000"/>
              </a:lnSpc>
              <a:spcBef>
                <a:spcPts val="588"/>
              </a:spcBef>
              <a:defRPr/>
            </a:pPr>
            <a:r>
              <a:rPr lang="en-US" sz="7841" spc="-294">
                <a:solidFill>
                  <a:schemeClr val="tx1"/>
                </a:solidFill>
                <a:latin typeface="Segoe UI Light"/>
              </a:rPr>
              <a:t>+20K</a:t>
            </a:r>
          </a:p>
          <a:p>
            <a:pPr defTabSz="914128">
              <a:lnSpc>
                <a:spcPct val="90000"/>
              </a:lnSpc>
              <a:spcBef>
                <a:spcPts val="588"/>
              </a:spcBef>
              <a:defRPr/>
            </a:pPr>
            <a:r>
              <a:rPr lang="en-US" sz="1960">
                <a:solidFill>
                  <a:schemeClr val="tx1"/>
                </a:solidFill>
                <a:latin typeface="Segoe UI Semilight"/>
              </a:rPr>
              <a:t>More APIs than</a:t>
            </a:r>
          </a:p>
          <a:p>
            <a:pPr defTabSz="914128">
              <a:lnSpc>
                <a:spcPct val="90000"/>
              </a:lnSpc>
              <a:spcBef>
                <a:spcPts val="588"/>
              </a:spcBef>
              <a:defRPr/>
            </a:pPr>
            <a:r>
              <a:rPr lang="en-US" sz="1960">
                <a:solidFill>
                  <a:schemeClr val="tx1"/>
                </a:solidFill>
                <a:latin typeface="Segoe UI Semilight"/>
              </a:rPr>
              <a:t>.NET Standard 1.x</a:t>
            </a:r>
          </a:p>
        </p:txBody>
      </p:sp>
      <p:sp>
        <p:nvSpPr>
          <p:cNvPr id="8" name="Text Placeholder 5"/>
          <p:cNvSpPr txBox="1">
            <a:spLocks/>
          </p:cNvSpPr>
          <p:nvPr/>
        </p:nvSpPr>
        <p:spPr>
          <a:xfrm>
            <a:off x="269169" y="3877091"/>
            <a:ext cx="8512521" cy="1791814"/>
          </a:xfrm>
          <a:prstGeom prst="rect">
            <a:avLst/>
          </a:prstGeom>
        </p:spPr>
        <p:txBody>
          <a:bodyPr vert="horz" wrap="square" lIns="143391" tIns="89619" rIns="143391" bIns="89619"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80">
              <a:spcBef>
                <a:spcPts val="2940"/>
              </a:spcBef>
              <a:defRPr/>
            </a:pPr>
            <a:r>
              <a:rPr lang="en-US" sz="3528" dirty="0">
                <a:solidFill>
                  <a:schemeClr val="tx1"/>
                </a:solidFill>
                <a:latin typeface="Segoe UI Light"/>
              </a:rPr>
              <a:t>Can reference .NET Framework libraries</a:t>
            </a:r>
          </a:p>
          <a:p>
            <a:pPr marL="342900" lvl="1" indent="-342900" defTabSz="914180">
              <a:spcBef>
                <a:spcPts val="784"/>
              </a:spcBef>
              <a:buFont typeface="Arial" panose="020B0604020202020204" pitchFamily="34" charset="0"/>
              <a:buChar char="•"/>
              <a:defRPr/>
            </a:pPr>
            <a:r>
              <a:rPr lang="en-US" sz="1960" dirty="0">
                <a:solidFill>
                  <a:schemeClr val="tx1"/>
                </a:solidFill>
                <a:latin typeface="Segoe UI Semilight"/>
              </a:rPr>
              <a:t>Compatibility shim allows referencing existing .NET Framework binaries</a:t>
            </a:r>
          </a:p>
          <a:p>
            <a:pPr marL="342900" lvl="1" indent="-342900" defTabSz="914180">
              <a:spcBef>
                <a:spcPts val="784"/>
              </a:spcBef>
              <a:buFont typeface="Arial" panose="020B0604020202020204" pitchFamily="34" charset="0"/>
              <a:buChar char="•"/>
              <a:defRPr/>
            </a:pPr>
            <a:r>
              <a:rPr lang="en-US" sz="1960" dirty="0">
                <a:solidFill>
                  <a:schemeClr val="tx1"/>
                </a:solidFill>
                <a:latin typeface="Segoe UI Semilight"/>
              </a:rPr>
              <a:t>No recompile required – also covers existing NuGet packages</a:t>
            </a:r>
          </a:p>
          <a:p>
            <a:pPr marL="342900" lvl="1" indent="-342900" defTabSz="914180">
              <a:spcBef>
                <a:spcPts val="784"/>
              </a:spcBef>
              <a:buFont typeface="Arial" panose="020B0604020202020204" pitchFamily="34" charset="0"/>
              <a:buChar char="•"/>
              <a:defRPr/>
            </a:pPr>
            <a:r>
              <a:rPr lang="en-US" sz="1960" dirty="0">
                <a:solidFill>
                  <a:schemeClr val="tx1"/>
                </a:solidFill>
                <a:latin typeface="Segoe UI Semilight"/>
              </a:rPr>
              <a:t>Limited to libraries that only use APIs that are available for .NET Standard</a:t>
            </a:r>
          </a:p>
        </p:txBody>
      </p:sp>
    </p:spTree>
    <p:extLst>
      <p:ext uri="{BB962C8B-B14F-4D97-AF65-F5344CB8AC3E}">
        <p14:creationId xmlns:p14="http://schemas.microsoft.com/office/powerpoint/2010/main" val="96847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today</a:t>
            </a:r>
            <a:br>
              <a:rPr lang="en-US" dirty="0">
                <a:solidFill>
                  <a:schemeClr val="bg1"/>
                </a:solidFill>
              </a:rPr>
            </a:br>
            <a:endParaRPr lang="en-US" dirty="0">
              <a:solidFill>
                <a:schemeClr val="bg1"/>
              </a:solidFill>
            </a:endParaRP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18229701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r>
              <a:rPr lang="en-US">
                <a:solidFill>
                  <a:schemeClr val="tx1"/>
                </a:solidFill>
              </a:rPr>
              <a:t>APIs in .NET Standard 2.0</a:t>
            </a:r>
          </a:p>
        </p:txBody>
      </p:sp>
      <p:grpSp>
        <p:nvGrpSpPr>
          <p:cNvPr id="14" name="Group 13"/>
          <p:cNvGrpSpPr/>
          <p:nvPr/>
        </p:nvGrpSpPr>
        <p:grpSpPr>
          <a:xfrm>
            <a:off x="269171" y="5669455"/>
            <a:ext cx="8511310" cy="633460"/>
            <a:chOff x="274639" y="5783237"/>
            <a:chExt cx="8684241" cy="646331"/>
          </a:xfrm>
        </p:grpSpPr>
        <p:sp>
          <p:nvSpPr>
            <p:cNvPr id="4" name="Rectangle 3"/>
            <p:cNvSpPr/>
            <p:nvPr/>
          </p:nvSpPr>
          <p:spPr bwMode="auto">
            <a:xfrm>
              <a:off x="274639" y="5783237"/>
              <a:ext cx="8684241" cy="646331"/>
            </a:xfrm>
            <a:prstGeom prst="rect">
              <a:avLst/>
            </a:prstGeom>
            <a:solidFill>
              <a:schemeClr val="accent6">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CORE</a:t>
              </a:r>
            </a:p>
          </p:txBody>
        </p:sp>
        <p:sp>
          <p:nvSpPr>
            <p:cNvPr id="6" name="TextBox 5"/>
            <p:cNvSpPr txBox="1"/>
            <p:nvPr/>
          </p:nvSpPr>
          <p:spPr>
            <a:xfrm>
              <a:off x="3017871" y="5834062"/>
              <a:ext cx="5941009" cy="544680"/>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Primitives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Collections</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Reflection</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Interop</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Linq</a:t>
              </a:r>
              <a:endParaRPr lang="en-US" sz="1764" kern="0">
                <a:latin typeface="Segoe UI"/>
              </a:endParaRPr>
            </a:p>
          </p:txBody>
        </p:sp>
      </p:grpSp>
      <p:grpSp>
        <p:nvGrpSpPr>
          <p:cNvPr id="13" name="Group 12"/>
          <p:cNvGrpSpPr/>
          <p:nvPr/>
        </p:nvGrpSpPr>
        <p:grpSpPr>
          <a:xfrm>
            <a:off x="269171" y="4827046"/>
            <a:ext cx="8511310" cy="633460"/>
            <a:chOff x="274639" y="4886779"/>
            <a:chExt cx="8684241" cy="646331"/>
          </a:xfrm>
        </p:grpSpPr>
        <p:sp>
          <p:nvSpPr>
            <p:cNvPr id="17" name="Rectangle 16"/>
            <p:cNvSpPr/>
            <p:nvPr/>
          </p:nvSpPr>
          <p:spPr bwMode="auto">
            <a:xfrm>
              <a:off x="274639" y="4886779"/>
              <a:ext cx="8684241" cy="646331"/>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THREADING</a:t>
              </a:r>
            </a:p>
          </p:txBody>
        </p:sp>
        <p:sp>
          <p:nvSpPr>
            <p:cNvPr id="18" name="TextBox 17"/>
            <p:cNvSpPr txBox="1"/>
            <p:nvPr/>
          </p:nvSpPr>
          <p:spPr>
            <a:xfrm>
              <a:off x="3017872" y="4937639"/>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Threads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Thread Pool</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Tasks</a:t>
              </a:r>
              <a:endParaRPr lang="en-US" sz="1764" kern="0">
                <a:latin typeface="Segoe UI"/>
              </a:endParaRPr>
            </a:p>
          </p:txBody>
        </p:sp>
      </p:grpSp>
      <p:grpSp>
        <p:nvGrpSpPr>
          <p:cNvPr id="12" name="Group 11"/>
          <p:cNvGrpSpPr/>
          <p:nvPr/>
        </p:nvGrpSpPr>
        <p:grpSpPr>
          <a:xfrm>
            <a:off x="269171" y="3984634"/>
            <a:ext cx="8511310" cy="633460"/>
            <a:chOff x="274639" y="4027252"/>
            <a:chExt cx="8684241" cy="646331"/>
          </a:xfrm>
        </p:grpSpPr>
        <p:sp>
          <p:nvSpPr>
            <p:cNvPr id="20" name="Rectangle 19"/>
            <p:cNvSpPr/>
            <p:nvPr/>
          </p:nvSpPr>
          <p:spPr bwMode="auto">
            <a:xfrm>
              <a:off x="274639" y="4027252"/>
              <a:ext cx="8684241" cy="646331"/>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IO</a:t>
              </a:r>
            </a:p>
          </p:txBody>
        </p:sp>
        <p:sp>
          <p:nvSpPr>
            <p:cNvPr id="21" name="TextBox 20"/>
            <p:cNvSpPr txBox="1"/>
            <p:nvPr/>
          </p:nvSpPr>
          <p:spPr>
            <a:xfrm>
              <a:off x="3017872" y="4078112"/>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Files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Compression</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MMF</a:t>
              </a:r>
              <a:endParaRPr lang="en-US" sz="1764" kern="0">
                <a:latin typeface="Segoe UI"/>
              </a:endParaRPr>
            </a:p>
          </p:txBody>
        </p:sp>
      </p:grpSp>
      <p:grpSp>
        <p:nvGrpSpPr>
          <p:cNvPr id="11" name="Group 10"/>
          <p:cNvGrpSpPr/>
          <p:nvPr/>
        </p:nvGrpSpPr>
        <p:grpSpPr>
          <a:xfrm>
            <a:off x="269171" y="3142223"/>
            <a:ext cx="8511310" cy="633460"/>
            <a:chOff x="274639" y="3167725"/>
            <a:chExt cx="8684241" cy="646331"/>
          </a:xfrm>
        </p:grpSpPr>
        <p:sp>
          <p:nvSpPr>
            <p:cNvPr id="23" name="Rectangle 22"/>
            <p:cNvSpPr/>
            <p:nvPr/>
          </p:nvSpPr>
          <p:spPr bwMode="auto">
            <a:xfrm>
              <a:off x="274639" y="3167725"/>
              <a:ext cx="8684241" cy="64633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NETWORKING</a:t>
              </a:r>
            </a:p>
          </p:txBody>
        </p:sp>
        <p:sp>
          <p:nvSpPr>
            <p:cNvPr id="24" name="TextBox 23"/>
            <p:cNvSpPr txBox="1"/>
            <p:nvPr/>
          </p:nvSpPr>
          <p:spPr>
            <a:xfrm>
              <a:off x="3017872" y="3218585"/>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Sockets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HTTP</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Mail</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WebSockets</a:t>
              </a:r>
              <a:endParaRPr lang="en-US" sz="1764" kern="0">
                <a:latin typeface="Segoe UI"/>
              </a:endParaRPr>
            </a:p>
          </p:txBody>
        </p:sp>
      </p:grpSp>
      <p:grpSp>
        <p:nvGrpSpPr>
          <p:cNvPr id="10" name="Group 9"/>
          <p:cNvGrpSpPr/>
          <p:nvPr/>
        </p:nvGrpSpPr>
        <p:grpSpPr>
          <a:xfrm>
            <a:off x="269171" y="2299812"/>
            <a:ext cx="8511310" cy="633460"/>
            <a:chOff x="274639" y="2308198"/>
            <a:chExt cx="8684241" cy="646331"/>
          </a:xfrm>
        </p:grpSpPr>
        <p:sp>
          <p:nvSpPr>
            <p:cNvPr id="26" name="Rectangle 25"/>
            <p:cNvSpPr/>
            <p:nvPr/>
          </p:nvSpPr>
          <p:spPr bwMode="auto">
            <a:xfrm>
              <a:off x="274639" y="2308198"/>
              <a:ext cx="8684241" cy="64633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SERIALIZATION</a:t>
              </a:r>
            </a:p>
          </p:txBody>
        </p:sp>
        <p:sp>
          <p:nvSpPr>
            <p:cNvPr id="27" name="TextBox 26"/>
            <p:cNvSpPr txBox="1"/>
            <p:nvPr/>
          </p:nvSpPr>
          <p:spPr>
            <a:xfrm>
              <a:off x="3017872" y="2359058"/>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err="1">
                  <a:latin typeface="Segoe UI"/>
                </a:rPr>
                <a:t>BinaryFormatter</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Data </a:t>
              </a:r>
              <a:r>
                <a:rPr lang="fr-FR" sz="1764" kern="0" err="1">
                  <a:latin typeface="Segoe UI"/>
                </a:rPr>
                <a:t>Contract</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XML</a:t>
              </a:r>
              <a:endParaRPr lang="en-US" sz="1764" kern="0">
                <a:latin typeface="Segoe UI"/>
              </a:endParaRPr>
            </a:p>
          </p:txBody>
        </p:sp>
      </p:grpSp>
      <p:grpSp>
        <p:nvGrpSpPr>
          <p:cNvPr id="9" name="Group 8"/>
          <p:cNvGrpSpPr/>
          <p:nvPr/>
        </p:nvGrpSpPr>
        <p:grpSpPr>
          <a:xfrm>
            <a:off x="269171" y="1457401"/>
            <a:ext cx="8511310" cy="633460"/>
            <a:chOff x="274639" y="1485604"/>
            <a:chExt cx="8684241" cy="646331"/>
          </a:xfrm>
        </p:grpSpPr>
        <p:sp>
          <p:nvSpPr>
            <p:cNvPr id="29" name="Rectangle 28"/>
            <p:cNvSpPr/>
            <p:nvPr/>
          </p:nvSpPr>
          <p:spPr bwMode="auto">
            <a:xfrm>
              <a:off x="274639" y="1485604"/>
              <a:ext cx="8684241" cy="64633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XML</a:t>
              </a:r>
            </a:p>
          </p:txBody>
        </p:sp>
        <p:sp>
          <p:nvSpPr>
            <p:cNvPr id="30" name="TextBox 29"/>
            <p:cNvSpPr txBox="1"/>
            <p:nvPr/>
          </p:nvSpPr>
          <p:spPr>
            <a:xfrm>
              <a:off x="3017872" y="1536464"/>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err="1">
                  <a:latin typeface="Segoe UI"/>
                </a:rPr>
                <a:t>XLinq</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XML Document</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XPath</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Schema</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XSL</a:t>
              </a:r>
              <a:endParaRPr lang="en-US" sz="1764" kern="0">
                <a:latin typeface="Segoe UI"/>
              </a:endParaRPr>
            </a:p>
          </p:txBody>
        </p:sp>
      </p:grpSp>
    </p:spTree>
    <p:extLst>
      <p:ext uri="{BB962C8B-B14F-4D97-AF65-F5344CB8AC3E}">
        <p14:creationId xmlns:p14="http://schemas.microsoft.com/office/powerpoint/2010/main" val="8665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800" fill="hold"/>
                                        <p:tgtEl>
                                          <p:spTgt spid="13"/>
                                        </p:tgtEl>
                                        <p:attrNameLst>
                                          <p:attrName>ppt_x</p:attrName>
                                        </p:attrNameLst>
                                      </p:cBhvr>
                                      <p:tavLst>
                                        <p:tav tm="0">
                                          <p:val>
                                            <p:strVal val="1+#ppt_w/2"/>
                                          </p:val>
                                        </p:tav>
                                        <p:tav tm="100000">
                                          <p:val>
                                            <p:strVal val="#ppt_x"/>
                                          </p:val>
                                        </p:tav>
                                      </p:tavLst>
                                    </p:anim>
                                    <p:anim calcmode="lin" valueType="num">
                                      <p:cBhvr additive="base">
                                        <p:cTn id="12" dur="8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800" fill="hold"/>
                                        <p:tgtEl>
                                          <p:spTgt spid="12"/>
                                        </p:tgtEl>
                                        <p:attrNameLst>
                                          <p:attrName>ppt_x</p:attrName>
                                        </p:attrNameLst>
                                      </p:cBhvr>
                                      <p:tavLst>
                                        <p:tav tm="0">
                                          <p:val>
                                            <p:strVal val="1+#ppt_w/2"/>
                                          </p:val>
                                        </p:tav>
                                        <p:tav tm="100000">
                                          <p:val>
                                            <p:strVal val="#ppt_x"/>
                                          </p:val>
                                        </p:tav>
                                      </p:tavLst>
                                    </p:anim>
                                    <p:anim calcmode="lin" valueType="num">
                                      <p:cBhvr additive="base">
                                        <p:cTn id="16" dur="8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800" fill="hold"/>
                                        <p:tgtEl>
                                          <p:spTgt spid="11"/>
                                        </p:tgtEl>
                                        <p:attrNameLst>
                                          <p:attrName>ppt_x</p:attrName>
                                        </p:attrNameLst>
                                      </p:cBhvr>
                                      <p:tavLst>
                                        <p:tav tm="0">
                                          <p:val>
                                            <p:strVal val="1+#ppt_w/2"/>
                                          </p:val>
                                        </p:tav>
                                        <p:tav tm="100000">
                                          <p:val>
                                            <p:strVal val="#ppt_x"/>
                                          </p:val>
                                        </p:tav>
                                      </p:tavLst>
                                    </p:anim>
                                    <p:anim calcmode="lin" valueType="num">
                                      <p:cBhvr additive="base">
                                        <p:cTn id="20" dur="8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0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800" fill="hold"/>
                                        <p:tgtEl>
                                          <p:spTgt spid="10"/>
                                        </p:tgtEl>
                                        <p:attrNameLst>
                                          <p:attrName>ppt_x</p:attrName>
                                        </p:attrNameLst>
                                      </p:cBhvr>
                                      <p:tavLst>
                                        <p:tav tm="0">
                                          <p:val>
                                            <p:strVal val="1+#ppt_w/2"/>
                                          </p:val>
                                        </p:tav>
                                        <p:tav tm="100000">
                                          <p:val>
                                            <p:strVal val="#ppt_x"/>
                                          </p:val>
                                        </p:tav>
                                      </p:tavLst>
                                    </p:anim>
                                    <p:anim calcmode="lin" valueType="num">
                                      <p:cBhvr additive="base">
                                        <p:cTn id="24" dur="8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25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1+#ppt_w/2"/>
                                          </p:val>
                                        </p:tav>
                                        <p:tav tm="100000">
                                          <p:val>
                                            <p:strVal val="#ppt_x"/>
                                          </p:val>
                                        </p:tav>
                                      </p:tavLst>
                                    </p:anim>
                                    <p:anim calcmode="lin" valueType="num">
                                      <p:cBhvr additive="base">
                                        <p:cTn id="28" dur="8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169" y="2084728"/>
            <a:ext cx="9856549" cy="1076882"/>
          </a:xfrm>
        </p:spPr>
        <p:txBody>
          <a:bodyPr/>
          <a:lstStyle/>
          <a:p>
            <a:r>
              <a:rPr lang="en-US" sz="6469"/>
              <a:t>Demo: .NET Standard</a:t>
            </a:r>
          </a:p>
        </p:txBody>
      </p:sp>
      <p:sp>
        <p:nvSpPr>
          <p:cNvPr id="7" name="Text Placeholder 6"/>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31953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439E-C21C-4B85-82D2-E9B81030B7F8}"/>
              </a:ext>
            </a:extLst>
          </p:cNvPr>
          <p:cNvSpPr>
            <a:spLocks noGrp="1"/>
          </p:cNvSpPr>
          <p:nvPr>
            <p:ph type="title"/>
          </p:nvPr>
        </p:nvSpPr>
        <p:spPr>
          <a:xfrm>
            <a:off x="269170" y="289512"/>
            <a:ext cx="11652805" cy="899665"/>
          </a:xfrm>
        </p:spPr>
        <p:txBody>
          <a:bodyPr>
            <a:normAutofit/>
          </a:bodyPr>
          <a:lstStyle/>
          <a:p>
            <a:r>
              <a:rPr lang="en-US" sz="3599" dirty="0">
                <a:latin typeface="+mj-lt"/>
              </a:rPr>
              <a:t>.NET Growth in Visual Studio</a:t>
            </a:r>
          </a:p>
        </p:txBody>
      </p:sp>
      <p:sp>
        <p:nvSpPr>
          <p:cNvPr id="4" name="Content Placeholder 3">
            <a:extLst>
              <a:ext uri="{FF2B5EF4-FFF2-40B4-BE49-F238E27FC236}">
                <a16:creationId xmlns:a16="http://schemas.microsoft.com/office/drawing/2014/main" id="{CE5830FD-E32A-4CB4-83B0-2568CB2D5685}"/>
              </a:ext>
            </a:extLst>
          </p:cNvPr>
          <p:cNvSpPr>
            <a:spLocks noGrp="1"/>
          </p:cNvSpPr>
          <p:nvPr>
            <p:ph idx="4294967295"/>
          </p:nvPr>
        </p:nvSpPr>
        <p:spPr>
          <a:xfrm>
            <a:off x="0" y="1360506"/>
            <a:ext cx="12188825" cy="431800"/>
          </a:xfrm>
        </p:spPr>
        <p:txBody>
          <a:bodyPr/>
          <a:lstStyle/>
          <a:p>
            <a:pPr marL="0" indent="0" algn="ctr">
              <a:buNone/>
            </a:pPr>
            <a:r>
              <a:rPr lang="en-US" sz="2799" b="1" dirty="0">
                <a:latin typeface="+mn-lt"/>
              </a:rPr>
              <a:t>+1 million </a:t>
            </a:r>
            <a:r>
              <a:rPr lang="en-US" sz="2799" dirty="0">
                <a:latin typeface="+mn-lt"/>
              </a:rPr>
              <a:t>new monthly active .NET developers in last year!</a:t>
            </a:r>
          </a:p>
        </p:txBody>
      </p:sp>
      <p:graphicFrame>
        <p:nvGraphicFramePr>
          <p:cNvPr id="5" name="Chart 4">
            <a:extLst>
              <a:ext uri="{FF2B5EF4-FFF2-40B4-BE49-F238E27FC236}">
                <a16:creationId xmlns:a16="http://schemas.microsoft.com/office/drawing/2014/main" id="{7B679348-E93E-4360-9B73-E853F9149C15}"/>
              </a:ext>
            </a:extLst>
          </p:cNvPr>
          <p:cNvGraphicFramePr>
            <a:graphicFrameLocks/>
          </p:cNvGraphicFramePr>
          <p:nvPr>
            <p:extLst/>
          </p:nvPr>
        </p:nvGraphicFramePr>
        <p:xfrm>
          <a:off x="2854851" y="2223116"/>
          <a:ext cx="6479122" cy="398993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5776702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r>
              <a:rPr lang="en-US">
                <a:solidFill>
                  <a:schemeClr val="tx1"/>
                </a:solidFill>
              </a:rPr>
              <a:t>Open source momentum</a:t>
            </a:r>
          </a:p>
        </p:txBody>
      </p:sp>
      <p:sp>
        <p:nvSpPr>
          <p:cNvPr id="12" name="TextBox 11"/>
          <p:cNvSpPr txBox="1"/>
          <p:nvPr/>
        </p:nvSpPr>
        <p:spPr>
          <a:xfrm>
            <a:off x="1125416" y="6177815"/>
            <a:ext cx="9284576" cy="597359"/>
          </a:xfrm>
          <a:prstGeom prst="rect">
            <a:avLst/>
          </a:prstGeom>
          <a:noFill/>
        </p:spPr>
        <p:txBody>
          <a:bodyPr wrap="square" lIns="179238" tIns="143391" rIns="179238" bIns="143391"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a:ea typeface="+mn-ea"/>
                <a:cs typeface="+mn-cs"/>
              </a:rPr>
              <a:t>19,000+ Community Contributions from 3700+ Companies outside Microsoft</a:t>
            </a:r>
          </a:p>
        </p:txBody>
      </p:sp>
      <p:sp>
        <p:nvSpPr>
          <p:cNvPr id="4" name="TextBox 3"/>
          <p:cNvSpPr txBox="1"/>
          <p:nvPr/>
        </p:nvSpPr>
        <p:spPr>
          <a:xfrm>
            <a:off x="269170" y="1457401"/>
            <a:ext cx="3185213" cy="561064"/>
          </a:xfrm>
          <a:prstGeom prst="rect">
            <a:avLst/>
          </a:prstGeom>
          <a:noFill/>
        </p:spPr>
        <p:txBody>
          <a:bodyPr wrap="none" lIns="179238" tIns="143391" rIns="179238" bIns="143391" rtlCol="0">
            <a:spAutoFit/>
          </a:bodyPr>
          <a:lstStyle/>
          <a:p>
            <a:pPr marL="0" marR="0" lvl="0" indent="0" algn="l" defTabSz="914128" rtl="0" eaLnBrk="1" fontAlgn="auto" latinLnBrk="0" hangingPunct="1">
              <a:lnSpc>
                <a:spcPct val="90000"/>
              </a:lnSpc>
              <a:spcBef>
                <a:spcPts val="0"/>
              </a:spcBef>
              <a:spcAft>
                <a:spcPts val="588"/>
              </a:spcAft>
              <a:buClrTx/>
              <a:buSzTx/>
              <a:buFontTx/>
              <a:buNone/>
              <a:tabLst/>
              <a:defRPr/>
            </a:pPr>
            <a:r>
              <a:rPr kumimoji="0" lang="en-US" sz="1960" b="0" i="0" u="none" strike="noStrike" kern="1200" cap="none" spc="0" normalizeH="0" baseline="0" noProof="0">
                <a:ln>
                  <a:noFill/>
                </a:ln>
                <a:solidFill>
                  <a:srgbClr val="FFFFFF"/>
                </a:solidFill>
                <a:effectLst/>
                <a:uLnTx/>
                <a:uFillTx/>
                <a:latin typeface="Segoe UI Semilight"/>
                <a:ea typeface="+mn-ea"/>
                <a:cs typeface="+mn-cs"/>
              </a:rPr>
              <a:t>Community PRs by month</a:t>
            </a:r>
          </a:p>
        </p:txBody>
      </p:sp>
      <p:graphicFrame>
        <p:nvGraphicFramePr>
          <p:cNvPr id="14" name="Chart 13">
            <a:extLst>
              <a:ext uri="{FF2B5EF4-FFF2-40B4-BE49-F238E27FC236}">
                <a16:creationId xmlns:a16="http://schemas.microsoft.com/office/drawing/2014/main" id="{523C4917-C7E8-4AED-A468-9802697C9372}"/>
              </a:ext>
            </a:extLst>
          </p:cNvPr>
          <p:cNvGraphicFramePr>
            <a:graphicFrameLocks/>
          </p:cNvGraphicFramePr>
          <p:nvPr>
            <p:extLst/>
          </p:nvPr>
        </p:nvGraphicFramePr>
        <p:xfrm>
          <a:off x="309178" y="1917408"/>
          <a:ext cx="10637144" cy="42708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0862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5796" y="1188546"/>
            <a:ext cx="2912622" cy="3943242"/>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49" name="Group 48"/>
          <p:cNvGrpSpPr/>
          <p:nvPr/>
        </p:nvGrpSpPr>
        <p:grpSpPr>
          <a:xfrm>
            <a:off x="4033195" y="1188546"/>
            <a:ext cx="2912622" cy="3943242"/>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52" name="Group 51"/>
          <p:cNvGrpSpPr/>
          <p:nvPr/>
        </p:nvGrpSpPr>
        <p:grpSpPr>
          <a:xfrm>
            <a:off x="6990594" y="1188547"/>
            <a:ext cx="2912622" cy="3943242"/>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56" name="TextBox 55"/>
          <p:cNvSpPr txBox="1"/>
          <p:nvPr/>
        </p:nvSpPr>
        <p:spPr>
          <a:xfrm>
            <a:off x="1075795" y="1905492"/>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0" name="TextBox 59"/>
          <p:cNvSpPr txBox="1"/>
          <p:nvPr/>
        </p:nvSpPr>
        <p:spPr>
          <a:xfrm>
            <a:off x="269231" y="1905492"/>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MODELS</a:t>
            </a:r>
          </a:p>
        </p:txBody>
      </p:sp>
      <p:sp>
        <p:nvSpPr>
          <p:cNvPr id="61" name="TextBox 60"/>
          <p:cNvSpPr txBox="1"/>
          <p:nvPr/>
        </p:nvSpPr>
        <p:spPr>
          <a:xfrm>
            <a:off x="1075795" y="3518618"/>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69231" y="3518618"/>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BASE</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LIBRARIES</a:t>
            </a:r>
          </a:p>
        </p:txBody>
      </p:sp>
      <p:grpSp>
        <p:nvGrpSpPr>
          <p:cNvPr id="63" name="Group 62"/>
          <p:cNvGrpSpPr/>
          <p:nvPr/>
        </p:nvGrpSpPr>
        <p:grpSpPr>
          <a:xfrm>
            <a:off x="1075794" y="5266193"/>
            <a:ext cx="8827485" cy="1120239"/>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sp>
        <p:nvSpPr>
          <p:cNvPr id="26" name="TextBox 25"/>
          <p:cNvSpPr txBox="1"/>
          <p:nvPr/>
        </p:nvSpPr>
        <p:spPr>
          <a:xfrm>
            <a:off x="1165049"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Base Class Library</a:t>
            </a:r>
          </a:p>
        </p:txBody>
      </p:sp>
      <p:sp>
        <p:nvSpPr>
          <p:cNvPr id="29" name="TextBox 28"/>
          <p:cNvSpPr txBox="1"/>
          <p:nvPr/>
        </p:nvSpPr>
        <p:spPr>
          <a:xfrm>
            <a:off x="4122448"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 Core Library</a:t>
            </a:r>
          </a:p>
        </p:txBody>
      </p:sp>
      <p:sp>
        <p:nvSpPr>
          <p:cNvPr id="31" name="TextBox 30"/>
          <p:cNvSpPr txBox="1"/>
          <p:nvPr/>
        </p:nvSpPr>
        <p:spPr>
          <a:xfrm>
            <a:off x="7079847"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Mono Class Library</a:t>
            </a:r>
          </a:p>
        </p:txBody>
      </p:sp>
      <p:grpSp>
        <p:nvGrpSpPr>
          <p:cNvPr id="5" name="Group 4"/>
          <p:cNvGrpSpPr/>
          <p:nvPr/>
        </p:nvGrpSpPr>
        <p:grpSpPr>
          <a:xfrm>
            <a:off x="1165049" y="2062325"/>
            <a:ext cx="2733384" cy="120985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WPF</a:t>
                </a:r>
              </a:p>
            </p:txBody>
          </p:sp>
        </p:grpSp>
      </p:grpSp>
      <p:grpSp>
        <p:nvGrpSpPr>
          <p:cNvPr id="8" name="Group 7"/>
          <p:cNvGrpSpPr/>
          <p:nvPr/>
        </p:nvGrpSpPr>
        <p:grpSpPr>
          <a:xfrm>
            <a:off x="4122480" y="2062325"/>
            <a:ext cx="2733384" cy="120985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 Core</a:t>
              </a:r>
            </a:p>
          </p:txBody>
        </p:sp>
      </p:grpSp>
      <p:grpSp>
        <p:nvGrpSpPr>
          <p:cNvPr id="9" name="Group 8"/>
          <p:cNvGrpSpPr/>
          <p:nvPr/>
        </p:nvGrpSpPr>
        <p:grpSpPr>
          <a:xfrm>
            <a:off x="7079911" y="2062325"/>
            <a:ext cx="2733384" cy="120985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Fragmentation</a:t>
            </a:r>
          </a:p>
        </p:txBody>
      </p:sp>
    </p:spTree>
    <p:extLst>
      <p:ext uri="{BB962C8B-B14F-4D97-AF65-F5344CB8AC3E}">
        <p14:creationId xmlns:p14="http://schemas.microsoft.com/office/powerpoint/2010/main" val="354344655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704F6-BE31-4B66-9EA7-053EDD13B16C}"/>
              </a:ext>
            </a:extLst>
          </p:cNvPr>
          <p:cNvPicPr>
            <a:picLocks noChangeAspect="1"/>
          </p:cNvPicPr>
          <p:nvPr/>
        </p:nvPicPr>
        <p:blipFill>
          <a:blip r:embed="rId3"/>
          <a:stretch>
            <a:fillRect/>
          </a:stretch>
        </p:blipFill>
        <p:spPr>
          <a:xfrm>
            <a:off x="972769" y="239609"/>
            <a:ext cx="9525246" cy="6071648"/>
          </a:xfrm>
          <a:prstGeom prst="rect">
            <a:avLst/>
          </a:prstGeom>
        </p:spPr>
      </p:pic>
      <p:sp>
        <p:nvSpPr>
          <p:cNvPr id="23" name="Title 1">
            <a:extLst>
              <a:ext uri="{FF2B5EF4-FFF2-40B4-BE49-F238E27FC236}">
                <a16:creationId xmlns:a16="http://schemas.microsoft.com/office/drawing/2014/main" id="{B18CD668-95AF-4A1D-80ED-9A2A5671F24B}"/>
              </a:ext>
            </a:extLst>
          </p:cNvPr>
          <p:cNvSpPr>
            <a:spLocks noGrp="1"/>
          </p:cNvSpPr>
          <p:nvPr>
            <p:ph type="title"/>
          </p:nvPr>
        </p:nvSpPr>
        <p:spPr>
          <a:xfrm>
            <a:off x="972769" y="6311257"/>
            <a:ext cx="7283422" cy="633680"/>
          </a:xfrm>
        </p:spPr>
        <p:txBody>
          <a:bodyPr/>
          <a:lstStyle/>
          <a:p>
            <a:r>
              <a:rPr lang="en-US" sz="2800" dirty="0">
                <a:solidFill>
                  <a:schemeClr val="tx1"/>
                </a:solidFill>
              </a:rPr>
              <a:t>https://github.com/dotnet/core</a:t>
            </a:r>
          </a:p>
        </p:txBody>
      </p:sp>
    </p:spTree>
    <p:extLst>
      <p:ext uri="{BB962C8B-B14F-4D97-AF65-F5344CB8AC3E}">
        <p14:creationId xmlns:p14="http://schemas.microsoft.com/office/powerpoint/2010/main" val="21851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69230" y="1457399"/>
            <a:ext cx="5780434" cy="36743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 name="Rectangle 13"/>
          <p:cNvSpPr/>
          <p:nvPr/>
        </p:nvSpPr>
        <p:spPr bwMode="auto">
          <a:xfrm>
            <a:off x="6139158" y="1457399"/>
            <a:ext cx="5780434" cy="36743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solidFill>
                  <a:schemeClr val="tx1"/>
                </a:solidFill>
              </a:rPr>
              <a:t>.NET is active and growing</a:t>
            </a:r>
          </a:p>
        </p:txBody>
      </p:sp>
      <p:pic>
        <p:nvPicPr>
          <p:cNvPr id="4" name="Picture 3"/>
          <p:cNvPicPr>
            <a:picLocks noChangeAspect="1"/>
          </p:cNvPicPr>
          <p:nvPr/>
        </p:nvPicPr>
        <p:blipFill>
          <a:blip r:embed="rId3"/>
          <a:stretch>
            <a:fillRect/>
          </a:stretch>
        </p:blipFill>
        <p:spPr>
          <a:xfrm>
            <a:off x="417920" y="1631025"/>
            <a:ext cx="5015128" cy="3282327"/>
          </a:xfrm>
          <a:prstGeom prst="rect">
            <a:avLst/>
          </a:prstGeom>
        </p:spPr>
      </p:pic>
      <p:sp>
        <p:nvSpPr>
          <p:cNvPr id="5" name="TextBox 4"/>
          <p:cNvSpPr txBox="1"/>
          <p:nvPr/>
        </p:nvSpPr>
        <p:spPr>
          <a:xfrm>
            <a:off x="269232" y="5131745"/>
            <a:ext cx="4930033" cy="778252"/>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1764" b="0" i="0" u="none" strike="noStrike" kern="1200" cap="none" spc="0" normalizeH="0" baseline="0" noProof="0">
                <a:ln>
                  <a:noFill/>
                </a:ln>
                <a:solidFill>
                  <a:srgbClr val="FFFFFF"/>
                </a:solidFill>
                <a:effectLst/>
                <a:uLnTx/>
                <a:uFillTx/>
                <a:latin typeface="Segoe UI Semilight"/>
                <a:ea typeface="+mn-ea"/>
                <a:cs typeface="+mn-cs"/>
              </a:rPr>
              <a:t>.NET Core debuts at #3 most loved Framework on Stack Overflow Technology Survey 2017</a:t>
            </a:r>
          </a:p>
        </p:txBody>
      </p:sp>
      <p:sp>
        <p:nvSpPr>
          <p:cNvPr id="6" name="TextBox 5"/>
          <p:cNvSpPr txBox="1"/>
          <p:nvPr/>
        </p:nvSpPr>
        <p:spPr>
          <a:xfrm>
            <a:off x="269232" y="6153887"/>
            <a:ext cx="3853581" cy="411749"/>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784"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Source: http://stackoverflow.com/insights/survey/2017</a:t>
            </a:r>
          </a:p>
        </p:txBody>
      </p:sp>
      <p:pic>
        <p:nvPicPr>
          <p:cNvPr id="11" name="Picture 10"/>
          <p:cNvPicPr>
            <a:picLocks noChangeAspect="1"/>
          </p:cNvPicPr>
          <p:nvPr/>
        </p:nvPicPr>
        <p:blipFill>
          <a:blip r:embed="rId4"/>
          <a:stretch>
            <a:fillRect/>
          </a:stretch>
        </p:blipFill>
        <p:spPr>
          <a:xfrm>
            <a:off x="6368003" y="1618033"/>
            <a:ext cx="5322744" cy="1771221"/>
          </a:xfrm>
          <a:prstGeom prst="rect">
            <a:avLst/>
          </a:prstGeom>
        </p:spPr>
      </p:pic>
      <p:sp>
        <p:nvSpPr>
          <p:cNvPr id="13" name="TextBox 12"/>
          <p:cNvSpPr txBox="1"/>
          <p:nvPr/>
        </p:nvSpPr>
        <p:spPr>
          <a:xfrm>
            <a:off x="6139158" y="5131745"/>
            <a:ext cx="5780499" cy="778252"/>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1764" b="0" i="0" u="none" strike="noStrike" kern="1200" cap="none" spc="0" normalizeH="0" baseline="0" noProof="0" dirty="0">
                <a:ln>
                  <a:noFill/>
                </a:ln>
                <a:solidFill>
                  <a:srgbClr val="FFFFFF"/>
                </a:solidFill>
                <a:effectLst/>
                <a:uLnTx/>
                <a:uFillTx/>
                <a:latin typeface="Segoe UI Semilight"/>
                <a:ea typeface="+mn-ea"/>
                <a:cs typeface="+mn-cs"/>
              </a:rPr>
              <a:t>C# is #3 most popular language for desktop and web developers on Stack Overflow Technology Survey 2017</a:t>
            </a:r>
          </a:p>
        </p:txBody>
      </p:sp>
      <p:grpSp>
        <p:nvGrpSpPr>
          <p:cNvPr id="15" name="Group 14"/>
          <p:cNvGrpSpPr>
            <a:grpSpLocks noChangeAspect="1"/>
          </p:cNvGrpSpPr>
          <p:nvPr/>
        </p:nvGrpSpPr>
        <p:grpSpPr>
          <a:xfrm>
            <a:off x="1289815" y="3137125"/>
            <a:ext cx="221453" cy="222235"/>
            <a:chOff x="6181726" y="255588"/>
            <a:chExt cx="449263" cy="450850"/>
          </a:xfrm>
        </p:grpSpPr>
        <p:sp>
          <p:nvSpPr>
            <p:cNvPr id="16"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 name="Group 18"/>
          <p:cNvGrpSpPr>
            <a:grpSpLocks noChangeAspect="1"/>
          </p:cNvGrpSpPr>
          <p:nvPr/>
        </p:nvGrpSpPr>
        <p:grpSpPr>
          <a:xfrm>
            <a:off x="7683640" y="3147287"/>
            <a:ext cx="221453" cy="222235"/>
            <a:chOff x="6181726" y="255588"/>
            <a:chExt cx="449263" cy="450850"/>
          </a:xfrm>
        </p:grpSpPr>
        <p:sp>
          <p:nvSpPr>
            <p:cNvPr id="20"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47254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제목 1"/>
          <p:cNvSpPr>
            <a:spLocks noGrp="1"/>
          </p:cNvSpPr>
          <p:nvPr>
            <p:ph type="title"/>
          </p:nvPr>
        </p:nvSpPr>
        <p:spPr>
          <a:noFill/>
        </p:spPr>
        <p:txBody>
          <a:bodyPr/>
          <a:lstStyle/>
          <a:p>
            <a:r>
              <a:rPr lang="en-US" altLang="ko-KR" sz="4708" dirty="0">
                <a:solidFill>
                  <a:schemeClr val="tx1">
                    <a:lumMod val="95000"/>
                  </a:schemeClr>
                </a:solidFill>
              </a:rPr>
              <a:t>.NET Core Support on </a:t>
            </a:r>
            <a:r>
              <a:rPr lang="en-US" altLang="ko-KR" sz="4708" dirty="0" err="1">
                <a:solidFill>
                  <a:schemeClr val="tx1">
                    <a:lumMod val="95000"/>
                  </a:schemeClr>
                </a:solidFill>
              </a:rPr>
              <a:t>Tizen</a:t>
            </a:r>
            <a:endParaRPr lang="ko-KR" altLang="en-US" sz="4708" dirty="0">
              <a:solidFill>
                <a:schemeClr val="tx1">
                  <a:lumMod val="95000"/>
                </a:schemeClr>
              </a:solidFill>
            </a:endParaRPr>
          </a:p>
        </p:txBody>
      </p:sp>
      <p:sp>
        <p:nvSpPr>
          <p:cNvPr id="4" name="Text Placeholder 3"/>
          <p:cNvSpPr>
            <a:spLocks noGrp="1"/>
          </p:cNvSpPr>
          <p:nvPr>
            <p:ph type="body" sz="quarter" idx="11"/>
          </p:nvPr>
        </p:nvSpPr>
        <p:spPr>
          <a:xfrm>
            <a:off x="269170" y="1189177"/>
            <a:ext cx="11652805" cy="1956241"/>
          </a:xfrm>
        </p:spPr>
        <p:txBody>
          <a:bodyPr/>
          <a:lstStyle/>
          <a:p>
            <a:r>
              <a:rPr lang="en-US" altLang="ko-KR" sz="4000" dirty="0">
                <a:solidFill>
                  <a:schemeClr val="tx1"/>
                </a:solidFill>
              </a:rPr>
              <a:t>Build </a:t>
            </a:r>
            <a:r>
              <a:rPr lang="en-US" altLang="ko-KR" sz="4000" dirty="0" err="1">
                <a:solidFill>
                  <a:schemeClr val="tx1"/>
                </a:solidFill>
              </a:rPr>
              <a:t>Tizen</a:t>
            </a:r>
            <a:r>
              <a:rPr lang="en-US" altLang="ko-KR" sz="4000" dirty="0">
                <a:solidFill>
                  <a:schemeClr val="tx1"/>
                </a:solidFill>
              </a:rPr>
              <a:t> apps for mobile devices and TVs with .NET Core and </a:t>
            </a:r>
            <a:r>
              <a:rPr lang="en-US" altLang="ko-KR" sz="4000" dirty="0" err="1">
                <a:solidFill>
                  <a:schemeClr val="tx1"/>
                </a:solidFill>
              </a:rPr>
              <a:t>Xamarin.Forms</a:t>
            </a:r>
            <a:r>
              <a:rPr lang="en-US" altLang="ko-KR" sz="4000" dirty="0">
                <a:solidFill>
                  <a:schemeClr val="tx1"/>
                </a:solidFill>
              </a:rPr>
              <a:t> </a:t>
            </a:r>
          </a:p>
          <a:p>
            <a:endParaRPr lang="en-US" dirty="0">
              <a:solidFill>
                <a:schemeClr val="tx1"/>
              </a:solidFill>
            </a:endParaRPr>
          </a:p>
        </p:txBody>
      </p:sp>
      <p:grpSp>
        <p:nvGrpSpPr>
          <p:cNvPr id="28" name="그룹 21"/>
          <p:cNvGrpSpPr/>
          <p:nvPr/>
        </p:nvGrpSpPr>
        <p:grpSpPr>
          <a:xfrm>
            <a:off x="361342" y="2608418"/>
            <a:ext cx="11466141" cy="1217396"/>
            <a:chOff x="348557" y="4180678"/>
            <a:chExt cx="11470755" cy="1217886"/>
          </a:xfrm>
        </p:grpSpPr>
        <p:sp>
          <p:nvSpPr>
            <p:cNvPr id="29" name="Shape 137"/>
            <p:cNvSpPr/>
            <p:nvPr/>
          </p:nvSpPr>
          <p:spPr>
            <a:xfrm flipV="1">
              <a:off x="348557" y="4269725"/>
              <a:ext cx="11470755" cy="43841"/>
            </a:xfrm>
            <a:prstGeom prst="line">
              <a:avLst/>
            </a:prstGeom>
            <a:ln/>
          </p:spPr>
          <p:style>
            <a:lnRef idx="3">
              <a:schemeClr val="accent3"/>
            </a:lnRef>
            <a:fillRef idx="0">
              <a:schemeClr val="accent3"/>
            </a:fillRef>
            <a:effectRef idx="2">
              <a:schemeClr val="accent3"/>
            </a:effectRef>
            <a:fontRef idx="minor">
              <a:schemeClr val="tx1"/>
            </a:fontRef>
          </p:style>
          <p:txBody>
            <a:bodyPr lIns="45699" tIns="45699" rIns="45699" bIns="45699"/>
            <a:lstStyle/>
            <a:p>
              <a:pPr marL="0" marR="0" lvl="0" indent="0" algn="ctr" defTabSz="93237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dirty="0">
                <a:ln>
                  <a:noFill/>
                </a:ln>
                <a:solidFill>
                  <a:srgbClr val="FFFFFF">
                    <a:lumMod val="95000"/>
                  </a:srgbClr>
                </a:solidFill>
                <a:effectLst/>
                <a:uLnTx/>
                <a:uFillTx/>
                <a:latin typeface="Segoe UI Semilight"/>
                <a:ea typeface="+mn-ea"/>
                <a:cs typeface="+mn-cs"/>
              </a:endParaRPr>
            </a:p>
          </p:txBody>
        </p:sp>
        <p:sp>
          <p:nvSpPr>
            <p:cNvPr id="30" name="Shape 148"/>
            <p:cNvSpPr/>
            <p:nvPr/>
          </p:nvSpPr>
          <p:spPr>
            <a:xfrm>
              <a:off x="1343761" y="4205616"/>
              <a:ext cx="169155" cy="190227"/>
            </a:xfrm>
            <a:prstGeom prst="ellipse">
              <a:avLst/>
            </a:prstGeom>
            <a:solidFill>
              <a:srgbClr val="969696"/>
            </a:solidFill>
            <a:ln w="3175">
              <a:miter lim="400000"/>
            </a:ln>
          </p:spPr>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a:ln>
                  <a:noFill/>
                </a:ln>
                <a:solidFill>
                  <a:srgbClr val="FFFFFF">
                    <a:lumMod val="95000"/>
                  </a:srgbClr>
                </a:solidFill>
                <a:effectLst/>
                <a:uLnTx/>
                <a:uFillTx/>
                <a:latin typeface="맑은 고딕"/>
                <a:ea typeface="맑은 고딕"/>
                <a:sym typeface="맑은 고딕"/>
              </a:endParaRPr>
            </a:p>
          </p:txBody>
        </p:sp>
        <p:sp>
          <p:nvSpPr>
            <p:cNvPr id="31" name="Shape 140"/>
            <p:cNvSpPr/>
            <p:nvPr/>
          </p:nvSpPr>
          <p:spPr>
            <a:xfrm>
              <a:off x="896771" y="4487278"/>
              <a:ext cx="1106799" cy="24632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Segoe UI Semilight"/>
                  <a:sym typeface="SamsungOne 300"/>
                </a:rPr>
                <a:t>Preview #1</a:t>
              </a:r>
              <a:endParaRPr kumimoji="0" sz="1600" b="0" i="0" u="none" strike="noStrike" kern="1200" cap="none" spc="0" normalizeH="0" baseline="0" noProof="0">
                <a:ln>
                  <a:noFill/>
                </a:ln>
                <a:solidFill>
                  <a:srgbClr val="FFFFFF">
                    <a:lumMod val="95000"/>
                  </a:srgbClr>
                </a:solidFill>
                <a:effectLst/>
                <a:uLnTx/>
                <a:uFillTx/>
                <a:latin typeface="Segoe UI Semilight"/>
                <a:sym typeface="SamsungOne 300"/>
              </a:endParaRPr>
            </a:p>
          </p:txBody>
        </p:sp>
        <p:sp>
          <p:nvSpPr>
            <p:cNvPr id="32" name="Shape 144"/>
            <p:cNvSpPr/>
            <p:nvPr/>
          </p:nvSpPr>
          <p:spPr>
            <a:xfrm>
              <a:off x="926327" y="4872061"/>
              <a:ext cx="1020645" cy="52373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dirty="0">
                  <a:ln>
                    <a:noFill/>
                  </a:ln>
                  <a:solidFill>
                    <a:srgbClr val="FFFFFF">
                      <a:lumMod val="95000"/>
                    </a:srgbClr>
                  </a:solidFill>
                  <a:effectLst/>
                  <a:uLnTx/>
                  <a:uFillTx/>
                  <a:latin typeface="SamsungOne 400"/>
                  <a:sym typeface="SamsungOne 400"/>
                </a:rPr>
                <a:t>Mobile </a:t>
              </a:r>
              <a:endParaRPr kumimoji="0" lang="en-US" sz="1400" b="0" i="0" u="none" strike="noStrike" kern="1200" cap="none" spc="0" normalizeH="0" baseline="0" noProof="0" dirty="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dirty="0">
                  <a:ln>
                    <a:noFill/>
                  </a:ln>
                  <a:solidFill>
                    <a:srgbClr val="FFFFFF">
                      <a:lumMod val="95000"/>
                    </a:srgbClr>
                  </a:solidFill>
                  <a:effectLst/>
                  <a:uLnTx/>
                  <a:uFillTx/>
                  <a:latin typeface="SamsungOne 400"/>
                  <a:sym typeface="SamsungOne 400"/>
                </a:rPr>
                <a:t>Nov 20</a:t>
              </a:r>
              <a:r>
                <a:rPr kumimoji="0" sz="1400" b="0" i="0" u="none" strike="noStrike" kern="1200" cap="none" spc="0" normalizeH="0" baseline="0" noProof="0" dirty="0">
                  <a:ln>
                    <a:noFill/>
                  </a:ln>
                  <a:solidFill>
                    <a:srgbClr val="FFFFFF">
                      <a:lumMod val="95000"/>
                    </a:srgbClr>
                  </a:solidFill>
                  <a:effectLst/>
                  <a:uLnTx/>
                  <a:uFillTx/>
                  <a:latin typeface="SamsungOne 400"/>
                  <a:sym typeface="SamsungOne 400"/>
                </a:rPr>
                <a:t>1</a:t>
              </a:r>
              <a:r>
                <a:rPr kumimoji="0" lang="en-US" sz="1400" b="0" i="0" u="none" strike="noStrike" kern="1200" cap="none" spc="0" normalizeH="0" baseline="0" noProof="0" dirty="0">
                  <a:ln>
                    <a:noFill/>
                  </a:ln>
                  <a:solidFill>
                    <a:srgbClr val="FFFFFF">
                      <a:lumMod val="95000"/>
                    </a:srgbClr>
                  </a:solidFill>
                  <a:effectLst/>
                  <a:uLnTx/>
                  <a:uFillTx/>
                  <a:latin typeface="SamsungOne 400"/>
                  <a:sym typeface="SamsungOne 400"/>
                </a:rPr>
                <a:t>6</a:t>
              </a:r>
              <a:endParaRPr kumimoji="0" sz="1400" b="0" i="0" u="none" strike="noStrike" kern="1200" cap="none" spc="0" normalizeH="0" baseline="0" noProof="0" dirty="0">
                <a:ln>
                  <a:noFill/>
                </a:ln>
                <a:solidFill>
                  <a:srgbClr val="FFFFFF">
                    <a:lumMod val="95000"/>
                  </a:srgbClr>
                </a:solidFill>
                <a:effectLst/>
                <a:uLnTx/>
                <a:uFillTx/>
                <a:latin typeface="SamsungOne 400"/>
                <a:sym typeface="SamsungOne 400"/>
              </a:endParaRPr>
            </a:p>
          </p:txBody>
        </p:sp>
        <p:sp>
          <p:nvSpPr>
            <p:cNvPr id="33" name="Shape 148"/>
            <p:cNvSpPr/>
            <p:nvPr/>
          </p:nvSpPr>
          <p:spPr>
            <a:xfrm>
              <a:off x="3599278" y="4208386"/>
              <a:ext cx="169155" cy="190227"/>
            </a:xfrm>
            <a:prstGeom prst="ellipse">
              <a:avLst/>
            </a:prstGeom>
            <a:solidFill>
              <a:srgbClr val="969696"/>
            </a:solidFill>
            <a:ln w="3175">
              <a:miter lim="400000"/>
            </a:ln>
          </p:spPr>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a:ln>
                  <a:noFill/>
                </a:ln>
                <a:solidFill>
                  <a:srgbClr val="FFFFFF">
                    <a:lumMod val="95000"/>
                  </a:srgbClr>
                </a:solidFill>
                <a:effectLst/>
                <a:uLnTx/>
                <a:uFillTx/>
                <a:latin typeface="맑은 고딕"/>
                <a:ea typeface="맑은 고딕"/>
                <a:sym typeface="맑은 고딕"/>
              </a:endParaRPr>
            </a:p>
          </p:txBody>
        </p:sp>
        <p:sp>
          <p:nvSpPr>
            <p:cNvPr id="34" name="Shape 140"/>
            <p:cNvSpPr/>
            <p:nvPr/>
          </p:nvSpPr>
          <p:spPr>
            <a:xfrm>
              <a:off x="3186734" y="4490406"/>
              <a:ext cx="1163397" cy="24632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Segoe UI Semilight"/>
                  <a:sym typeface="SamsungOne 300"/>
                </a:rPr>
                <a:t>Preview #2</a:t>
              </a:r>
              <a:endParaRPr kumimoji="0" sz="1600" b="0" i="0" u="none" strike="noStrike" kern="1200" cap="none" spc="0" normalizeH="0" baseline="0" noProof="0" dirty="0">
                <a:ln>
                  <a:noFill/>
                </a:ln>
                <a:solidFill>
                  <a:srgbClr val="FFFFFF">
                    <a:lumMod val="95000"/>
                  </a:srgbClr>
                </a:solidFill>
                <a:effectLst/>
                <a:uLnTx/>
                <a:uFillTx/>
                <a:latin typeface="Segoe UI Semilight"/>
                <a:sym typeface="SamsungOne 300"/>
              </a:endParaRPr>
            </a:p>
          </p:txBody>
        </p:sp>
        <p:sp>
          <p:nvSpPr>
            <p:cNvPr id="35" name="Shape 144"/>
            <p:cNvSpPr/>
            <p:nvPr/>
          </p:nvSpPr>
          <p:spPr>
            <a:xfrm>
              <a:off x="3181844" y="4874831"/>
              <a:ext cx="1020645" cy="52373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Mobile</a:t>
              </a: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/TV</a:t>
              </a: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 </a:t>
              </a:r>
              <a:endPar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Jan 2017</a:t>
              </a:r>
              <a:endParaRPr kumimoji="0" sz="1400" b="0" i="0" u="none" strike="noStrike" kern="1200" cap="none" spc="0" normalizeH="0" baseline="0" noProof="0">
                <a:ln>
                  <a:noFill/>
                </a:ln>
                <a:solidFill>
                  <a:srgbClr val="FFFFFF">
                    <a:lumMod val="95000"/>
                  </a:srgbClr>
                </a:solidFill>
                <a:effectLst/>
                <a:uLnTx/>
                <a:uFillTx/>
                <a:latin typeface="SamsungOne 400"/>
                <a:sym typeface="SamsungOne 400"/>
              </a:endParaRPr>
            </a:p>
          </p:txBody>
        </p:sp>
        <p:sp>
          <p:nvSpPr>
            <p:cNvPr id="36" name="Shape 148"/>
            <p:cNvSpPr/>
            <p:nvPr/>
          </p:nvSpPr>
          <p:spPr>
            <a:xfrm>
              <a:off x="5926834" y="4216702"/>
              <a:ext cx="169155" cy="190227"/>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dirty="0">
                <a:ln>
                  <a:noFill/>
                </a:ln>
                <a:solidFill>
                  <a:srgbClr val="FFFFFF">
                    <a:lumMod val="95000"/>
                  </a:srgbClr>
                </a:solidFill>
                <a:effectLst/>
                <a:uLnTx/>
                <a:uFillTx/>
                <a:latin typeface="맑은 고딕"/>
                <a:ea typeface="맑은 고딕"/>
                <a:sym typeface="맑은 고딕"/>
              </a:endParaRPr>
            </a:p>
          </p:txBody>
        </p:sp>
        <p:sp>
          <p:nvSpPr>
            <p:cNvPr id="37" name="Shape 140"/>
            <p:cNvSpPr/>
            <p:nvPr/>
          </p:nvSpPr>
          <p:spPr>
            <a:xfrm>
              <a:off x="5462970" y="4492281"/>
              <a:ext cx="1163397" cy="24632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Segoe UI Semilight"/>
                  <a:sym typeface="SamsungOne 300"/>
                </a:rPr>
                <a:t>Preview #3</a:t>
              </a:r>
              <a:endParaRPr kumimoji="0" sz="1600" b="1" i="0" u="none" strike="noStrike" kern="1200" cap="none" spc="0" normalizeH="0" baseline="0" noProof="0">
                <a:ln>
                  <a:noFill/>
                </a:ln>
                <a:solidFill>
                  <a:srgbClr val="FFFFFF">
                    <a:lumMod val="95000"/>
                  </a:srgbClr>
                </a:solidFill>
                <a:effectLst/>
                <a:uLnTx/>
                <a:uFillTx/>
                <a:latin typeface="Segoe UI Semilight"/>
                <a:sym typeface="SamsungOne 300"/>
              </a:endParaRPr>
            </a:p>
          </p:txBody>
        </p:sp>
        <p:sp>
          <p:nvSpPr>
            <p:cNvPr id="38" name="Shape 144"/>
            <p:cNvSpPr/>
            <p:nvPr/>
          </p:nvSpPr>
          <p:spPr>
            <a:xfrm>
              <a:off x="5442357" y="4872061"/>
              <a:ext cx="1020645" cy="52373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1" i="0" u="none" strike="noStrike" kern="1200" cap="none" spc="0" normalizeH="0" baseline="0" noProof="0">
                  <a:ln>
                    <a:noFill/>
                  </a:ln>
                  <a:solidFill>
                    <a:srgbClr val="FFFFFF">
                      <a:lumMod val="95000"/>
                    </a:srgbClr>
                  </a:solidFill>
                  <a:effectLst/>
                  <a:uLnTx/>
                  <a:uFillTx/>
                  <a:latin typeface="SamsungOne 400"/>
                  <a:sym typeface="SamsungOne 400"/>
                </a:rPr>
                <a:t>Mobile</a:t>
              </a:r>
              <a:r>
                <a:rPr kumimoji="0" lang="en-US" sz="1400" b="1" i="0" u="none" strike="noStrike" kern="1200" cap="none" spc="0" normalizeH="0" baseline="0" noProof="0">
                  <a:ln>
                    <a:noFill/>
                  </a:ln>
                  <a:solidFill>
                    <a:srgbClr val="FFFFFF">
                      <a:lumMod val="95000"/>
                    </a:srgbClr>
                  </a:solidFill>
                  <a:effectLst/>
                  <a:uLnTx/>
                  <a:uFillTx/>
                  <a:latin typeface="SamsungOne 400"/>
                  <a:sym typeface="SamsungOne 400"/>
                </a:rPr>
                <a:t>/TV</a:t>
              </a:r>
              <a:r>
                <a:rPr kumimoji="0" sz="1400" b="1" i="0" u="none" strike="noStrike" kern="1200" cap="none" spc="0" normalizeH="0" baseline="0" noProof="0">
                  <a:ln>
                    <a:noFill/>
                  </a:ln>
                  <a:solidFill>
                    <a:srgbClr val="FFFFFF">
                      <a:lumMod val="95000"/>
                    </a:srgbClr>
                  </a:solidFill>
                  <a:effectLst/>
                  <a:uLnTx/>
                  <a:uFillTx/>
                  <a:latin typeface="SamsungOne 400"/>
                  <a:sym typeface="SamsungOne 400"/>
                </a:rPr>
                <a:t> </a:t>
              </a:r>
              <a:endParaRPr kumimoji="0" lang="en-US" sz="1400" b="1" i="0" u="none" strike="noStrike" kern="1200" cap="none" spc="0" normalizeH="0" baseline="0" noProof="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1" i="0" u="none" strike="noStrike" kern="1200" cap="none" spc="0" normalizeH="0" baseline="0" noProof="0">
                  <a:ln>
                    <a:noFill/>
                  </a:ln>
                  <a:solidFill>
                    <a:srgbClr val="FFFFFF">
                      <a:lumMod val="95000"/>
                    </a:srgbClr>
                  </a:solidFill>
                  <a:effectLst/>
                  <a:uLnTx/>
                  <a:uFillTx/>
                  <a:latin typeface="SamsungOne 400"/>
                  <a:sym typeface="SamsungOne 400"/>
                </a:rPr>
                <a:t>Mar 2017</a:t>
              </a:r>
            </a:p>
          </p:txBody>
        </p:sp>
        <p:sp>
          <p:nvSpPr>
            <p:cNvPr id="39" name="Shape 148"/>
            <p:cNvSpPr/>
            <p:nvPr/>
          </p:nvSpPr>
          <p:spPr>
            <a:xfrm>
              <a:off x="8415104" y="4194533"/>
              <a:ext cx="169155" cy="190227"/>
            </a:xfrm>
            <a:prstGeom prst="ellipse">
              <a:avLst/>
            </a:prstGeom>
            <a:solidFill>
              <a:srgbClr val="969696"/>
            </a:solidFill>
            <a:ln w="3175">
              <a:miter lim="400000"/>
            </a:ln>
          </p:spPr>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a:ln>
                  <a:noFill/>
                </a:ln>
                <a:solidFill>
                  <a:srgbClr val="FFFFFF">
                    <a:lumMod val="95000"/>
                  </a:srgbClr>
                </a:solidFill>
                <a:effectLst/>
                <a:uLnTx/>
                <a:uFillTx/>
                <a:latin typeface="맑은 고딕"/>
                <a:ea typeface="맑은 고딕"/>
                <a:sym typeface="맑은 고딕"/>
              </a:endParaRPr>
            </a:p>
          </p:txBody>
        </p:sp>
        <p:sp>
          <p:nvSpPr>
            <p:cNvPr id="40" name="Shape 140"/>
            <p:cNvSpPr/>
            <p:nvPr/>
          </p:nvSpPr>
          <p:spPr>
            <a:xfrm>
              <a:off x="8011708" y="4476195"/>
              <a:ext cx="1022695" cy="24632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Segoe UI Semilight"/>
                  <a:sym typeface="SamsungOne 300"/>
                </a:rPr>
                <a:t>Preview #4</a:t>
              </a:r>
              <a:endParaRPr kumimoji="0" sz="1600" b="0" i="0" u="none" strike="noStrike" kern="1200" cap="none" spc="0" normalizeH="0" baseline="0" noProof="0">
                <a:ln>
                  <a:noFill/>
                </a:ln>
                <a:solidFill>
                  <a:srgbClr val="FFFFFF">
                    <a:lumMod val="95000"/>
                  </a:srgbClr>
                </a:solidFill>
                <a:effectLst/>
                <a:uLnTx/>
                <a:uFillTx/>
                <a:latin typeface="Segoe UI Semilight"/>
                <a:sym typeface="SamsungOne 300"/>
              </a:endParaRPr>
            </a:p>
          </p:txBody>
        </p:sp>
        <p:sp>
          <p:nvSpPr>
            <p:cNvPr id="41" name="Shape 144"/>
            <p:cNvSpPr/>
            <p:nvPr/>
          </p:nvSpPr>
          <p:spPr>
            <a:xfrm>
              <a:off x="7997670" y="4860978"/>
              <a:ext cx="1020645" cy="52373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Mobile</a:t>
              </a: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/TV</a:t>
              </a: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 </a:t>
              </a:r>
              <a:endPar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June 2017</a:t>
              </a:r>
              <a:endParaRPr kumimoji="0" sz="1400" b="0" i="0" u="none" strike="noStrike" kern="1200" cap="none" spc="0" normalizeH="0" baseline="0" noProof="0">
                <a:ln>
                  <a:noFill/>
                </a:ln>
                <a:solidFill>
                  <a:srgbClr val="FFFFFF">
                    <a:lumMod val="95000"/>
                  </a:srgbClr>
                </a:solidFill>
                <a:effectLst/>
                <a:uLnTx/>
                <a:uFillTx/>
                <a:latin typeface="SamsungOne 400"/>
                <a:sym typeface="SamsungOne 400"/>
              </a:endParaRPr>
            </a:p>
          </p:txBody>
        </p:sp>
        <p:sp>
          <p:nvSpPr>
            <p:cNvPr id="42" name="Shape 148"/>
            <p:cNvSpPr/>
            <p:nvPr/>
          </p:nvSpPr>
          <p:spPr>
            <a:xfrm>
              <a:off x="10753751" y="4180678"/>
              <a:ext cx="169155" cy="190227"/>
            </a:xfrm>
            <a:prstGeom prst="ellipse">
              <a:avLst/>
            </a:prstGeom>
            <a:solidFill>
              <a:srgbClr val="969696"/>
            </a:solidFill>
            <a:ln w="3175">
              <a:miter lim="400000"/>
            </a:ln>
          </p:spPr>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a:ln>
                  <a:noFill/>
                </a:ln>
                <a:solidFill>
                  <a:srgbClr val="FFFFFF">
                    <a:lumMod val="95000"/>
                  </a:srgbClr>
                </a:solidFill>
                <a:effectLst/>
                <a:uLnTx/>
                <a:uFillTx/>
                <a:latin typeface="맑은 고딕"/>
                <a:ea typeface="맑은 고딕"/>
                <a:sym typeface="맑은 고딕"/>
              </a:endParaRPr>
            </a:p>
          </p:txBody>
        </p:sp>
        <p:sp>
          <p:nvSpPr>
            <p:cNvPr id="43" name="Shape 140"/>
            <p:cNvSpPr/>
            <p:nvPr/>
          </p:nvSpPr>
          <p:spPr>
            <a:xfrm>
              <a:off x="10112372" y="4487278"/>
              <a:ext cx="1573160" cy="246320"/>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Segoe UI Semilight"/>
                  <a:sym typeface="SamsungOne 300"/>
                </a:rPr>
                <a:t>Official Release</a:t>
              </a:r>
              <a:endParaRPr kumimoji="0" sz="1600" b="0" i="0" u="none" strike="noStrike" kern="1200" cap="none" spc="0" normalizeH="0" baseline="0" noProof="0">
                <a:ln>
                  <a:noFill/>
                </a:ln>
                <a:solidFill>
                  <a:srgbClr val="FFFFFF">
                    <a:lumMod val="95000"/>
                  </a:srgbClr>
                </a:solidFill>
                <a:effectLst/>
                <a:uLnTx/>
                <a:uFillTx/>
                <a:latin typeface="Segoe UI Semilight"/>
                <a:sym typeface="SamsungOne 300"/>
              </a:endParaRPr>
            </a:p>
          </p:txBody>
        </p:sp>
        <p:sp>
          <p:nvSpPr>
            <p:cNvPr id="44" name="Shape 144"/>
            <p:cNvSpPr/>
            <p:nvPr/>
          </p:nvSpPr>
          <p:spPr>
            <a:xfrm>
              <a:off x="10336317" y="4847123"/>
              <a:ext cx="1020645" cy="52373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Mobile</a:t>
              </a: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/TV</a:t>
              </a: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 </a:t>
              </a:r>
              <a:endPar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End of </a:t>
              </a: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201</a:t>
              </a: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7</a:t>
              </a:r>
              <a:endParaRPr kumimoji="0" sz="1400" b="0" i="0" u="none" strike="noStrike" kern="1200" cap="none" spc="0" normalizeH="0" baseline="0" noProof="0">
                <a:ln>
                  <a:noFill/>
                </a:ln>
                <a:solidFill>
                  <a:srgbClr val="FFFFFF">
                    <a:lumMod val="95000"/>
                  </a:srgbClr>
                </a:solidFill>
                <a:effectLst/>
                <a:uLnTx/>
                <a:uFillTx/>
                <a:latin typeface="SamsungOne 400"/>
                <a:sym typeface="SamsungOne 400"/>
              </a:endParaRPr>
            </a:p>
          </p:txBody>
        </p:sp>
      </p:grpSp>
      <p:pic>
        <p:nvPicPr>
          <p:cNvPr id="45"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815" y="4466968"/>
            <a:ext cx="4383784" cy="2097209"/>
          </a:xfrm>
          <a:prstGeom prst="rect">
            <a:avLst/>
          </a:prstGeom>
          <a:ln>
            <a:solidFill>
              <a:srgbClr val="0957E9"/>
            </a:solidFill>
          </a:ln>
        </p:spPr>
      </p:pic>
      <p:pic>
        <p:nvPicPr>
          <p:cNvPr id="47" name="그림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5287" y="5169333"/>
            <a:ext cx="3273788" cy="1604633"/>
          </a:xfrm>
          <a:prstGeom prst="rect">
            <a:avLst/>
          </a:prstGeom>
        </p:spPr>
      </p:pic>
      <p:pic>
        <p:nvPicPr>
          <p:cNvPr id="48" name="그림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31437" y="4304973"/>
            <a:ext cx="1169218" cy="1877921"/>
          </a:xfrm>
          <a:prstGeom prst="rect">
            <a:avLst/>
          </a:prstGeom>
        </p:spPr>
      </p:pic>
      <p:sp>
        <p:nvSpPr>
          <p:cNvPr id="49" name="Rectangle 48"/>
          <p:cNvSpPr/>
          <p:nvPr/>
        </p:nvSpPr>
        <p:spPr>
          <a:xfrm>
            <a:off x="357779" y="4304974"/>
            <a:ext cx="6093549" cy="2305909"/>
          </a:xfrm>
          <a:prstGeom prst="rect">
            <a:avLst/>
          </a:prstGeom>
        </p:spPr>
        <p:txBody>
          <a:bodyPr>
            <a:spAutoFit/>
          </a:bodyPr>
          <a:lstStyle/>
          <a:p>
            <a:pPr marL="0" marR="0" lvl="0" indent="0" algn="l" defTabSz="932373" rtl="0" eaLnBrk="1" fontAlgn="auto" latinLnBrk="0" hangingPunct="1">
              <a:lnSpc>
                <a:spcPct val="100000"/>
              </a:lnSpc>
              <a:spcBef>
                <a:spcPts val="0"/>
              </a:spcBef>
              <a:spcAft>
                <a:spcPts val="0"/>
              </a:spcAft>
              <a:buClrTx/>
              <a:buSzTx/>
              <a:buFontTx/>
              <a:buNone/>
              <a:tabLst/>
              <a:defRPr/>
            </a:pPr>
            <a:r>
              <a:rPr kumimoji="0" lang="en-US" altLang="ko-KR" sz="3199" b="1" i="0" u="none" strike="noStrike" kern="1200" cap="none" spc="0" normalizeH="0" baseline="0" noProof="0" dirty="0">
                <a:ln>
                  <a:noFill/>
                </a:ln>
                <a:solidFill>
                  <a:srgbClr val="FFFFFF">
                    <a:lumMod val="95000"/>
                  </a:srgbClr>
                </a:solidFill>
                <a:effectLst/>
                <a:uLnTx/>
                <a:uFillTx/>
                <a:latin typeface="Segoe UI Light"/>
                <a:ea typeface="+mn-ea"/>
                <a:cs typeface="+mn-cs"/>
              </a:rPr>
              <a:t>Visual Studio Tools for </a:t>
            </a:r>
            <a:r>
              <a:rPr kumimoji="0" lang="en-US" altLang="ko-KR" sz="3199" b="1" i="0" u="none" strike="noStrike" kern="1200" cap="none" spc="0" normalizeH="0" baseline="0" noProof="0" dirty="0" err="1">
                <a:ln>
                  <a:noFill/>
                </a:ln>
                <a:solidFill>
                  <a:srgbClr val="FFFFFF">
                    <a:lumMod val="95000"/>
                  </a:srgbClr>
                </a:solidFill>
                <a:effectLst/>
                <a:uLnTx/>
                <a:uFillTx/>
                <a:latin typeface="Segoe UI Light"/>
                <a:ea typeface="+mn-ea"/>
                <a:cs typeface="+mn-cs"/>
              </a:rPr>
              <a:t>Tizen</a:t>
            </a:r>
            <a:endParaRPr kumimoji="0" lang="en-US" altLang="ko-KR" sz="3199" b="1" i="0" u="none" strike="noStrike" kern="1200" cap="none" spc="0" normalizeH="0" baseline="0" noProof="0" dirty="0">
              <a:ln>
                <a:noFill/>
              </a:ln>
              <a:solidFill>
                <a:srgbClr val="FFFFFF">
                  <a:lumMod val="95000"/>
                </a:srgbClr>
              </a:solidFill>
              <a:effectLst/>
              <a:uLnTx/>
              <a:uFillTx/>
              <a:latin typeface="Segoe UI Light"/>
              <a:ea typeface="+mn-ea"/>
              <a:cs typeface="+mn-cs"/>
            </a:endParaRPr>
          </a:p>
          <a:p>
            <a:pPr marL="224008" marR="0" lvl="1" indent="0" algn="l" defTabSz="932373" rtl="0" eaLnBrk="1" fontAlgn="auto" latinLnBrk="0" hangingPunct="1">
              <a:lnSpc>
                <a:spcPct val="100000"/>
              </a:lnSpc>
              <a:spcBef>
                <a:spcPts val="0"/>
              </a:spcBef>
              <a:spcAft>
                <a:spcPts val="0"/>
              </a:spcAft>
              <a:buClrTx/>
              <a:buSzTx/>
              <a:buFontTx/>
              <a:buNone/>
              <a:tabLst/>
              <a:defRPr/>
            </a:pPr>
            <a:r>
              <a:rPr kumimoji="0" lang="en-US" altLang="ko-KR" sz="3199" b="0" i="0" u="none" strike="noStrike" kern="1200" cap="none" spc="0" normalizeH="0" baseline="0" noProof="0" dirty="0">
                <a:ln>
                  <a:noFill/>
                </a:ln>
                <a:solidFill>
                  <a:srgbClr val="FFFFFF">
                    <a:lumMod val="95000"/>
                  </a:srgbClr>
                </a:solidFill>
                <a:effectLst/>
                <a:uLnTx/>
                <a:uFillTx/>
                <a:latin typeface="Segoe UI Light"/>
                <a:ea typeface="+mn-ea"/>
                <a:cs typeface="+mn-cs"/>
              </a:rPr>
              <a:t>Supports everything you need to </a:t>
            </a:r>
          </a:p>
          <a:p>
            <a:pPr marL="224008" marR="0" lvl="1" indent="0" algn="l" defTabSz="932373" rtl="0" eaLnBrk="1" fontAlgn="auto" latinLnBrk="0" hangingPunct="1">
              <a:lnSpc>
                <a:spcPct val="100000"/>
              </a:lnSpc>
              <a:spcBef>
                <a:spcPts val="0"/>
              </a:spcBef>
              <a:spcAft>
                <a:spcPts val="0"/>
              </a:spcAft>
              <a:buClrTx/>
              <a:buSzTx/>
              <a:buFontTx/>
              <a:buNone/>
              <a:tabLst/>
              <a:defRPr/>
            </a:pPr>
            <a:r>
              <a:rPr kumimoji="0" lang="en-US" altLang="ko-KR" sz="3199" b="0" i="0" u="none" strike="noStrike" kern="1200" cap="none" spc="0" normalizeH="0" baseline="0" noProof="0" dirty="0">
                <a:ln>
                  <a:noFill/>
                </a:ln>
                <a:solidFill>
                  <a:srgbClr val="FFFFFF">
                    <a:lumMod val="95000"/>
                  </a:srgbClr>
                </a:solidFill>
                <a:effectLst/>
                <a:uLnTx/>
                <a:uFillTx/>
                <a:latin typeface="Segoe UI Light"/>
                <a:ea typeface="+mn-ea"/>
                <a:cs typeface="+mn-cs"/>
              </a:rPr>
              <a:t>develop </a:t>
            </a:r>
            <a:r>
              <a:rPr kumimoji="0" lang="en-US" altLang="ko-KR" sz="3199" b="0" i="0" u="none" strike="noStrike" kern="1200" cap="none" spc="0" normalizeH="0" baseline="0" noProof="0" dirty="0" err="1">
                <a:ln>
                  <a:noFill/>
                </a:ln>
                <a:solidFill>
                  <a:srgbClr val="FFFFFF">
                    <a:lumMod val="95000"/>
                  </a:srgbClr>
                </a:solidFill>
                <a:effectLst/>
                <a:uLnTx/>
                <a:uFillTx/>
                <a:latin typeface="Segoe UI Light"/>
                <a:ea typeface="+mn-ea"/>
                <a:cs typeface="+mn-cs"/>
              </a:rPr>
              <a:t>Tizen</a:t>
            </a:r>
            <a:r>
              <a:rPr kumimoji="0" lang="en-US" altLang="ko-KR" sz="3199" b="0" i="0" u="none" strike="noStrike" kern="1200" cap="none" spc="0" normalizeH="0" baseline="0" noProof="0" dirty="0">
                <a:ln>
                  <a:noFill/>
                </a:ln>
                <a:solidFill>
                  <a:srgbClr val="FFFFFF">
                    <a:lumMod val="95000"/>
                  </a:srgbClr>
                </a:solidFill>
                <a:effectLst/>
                <a:uLnTx/>
                <a:uFillTx/>
                <a:latin typeface="Segoe UI Light"/>
                <a:ea typeface="+mn-ea"/>
                <a:cs typeface="+mn-cs"/>
              </a:rPr>
              <a:t> apps with .NET</a:t>
            </a:r>
          </a:p>
          <a:p>
            <a:pPr marL="224008" marR="0" lvl="1" indent="0" algn="l" defTabSz="932373" rtl="0" eaLnBrk="1" fontAlgn="auto" latinLnBrk="0" hangingPunct="1">
              <a:lnSpc>
                <a:spcPct val="100000"/>
              </a:lnSpc>
              <a:spcBef>
                <a:spcPts val="0"/>
              </a:spcBef>
              <a:spcAft>
                <a:spcPts val="0"/>
              </a:spcAft>
              <a:buClrTx/>
              <a:buSzTx/>
              <a:buFontTx/>
              <a:buNone/>
              <a:tabLst/>
              <a:defRPr/>
            </a:pPr>
            <a:endParaRPr kumimoji="0" lang="en-US" altLang="ko-KR" sz="3199" b="0" i="0" u="none" strike="noStrike" kern="1200" cap="none" spc="0" normalizeH="0" baseline="0" noProof="0" dirty="0">
              <a:ln>
                <a:noFill/>
              </a:ln>
              <a:solidFill>
                <a:srgbClr val="FFFFFF">
                  <a:lumMod val="95000"/>
                </a:srgbClr>
              </a:solidFill>
              <a:effectLst/>
              <a:uLnTx/>
              <a:uFillTx/>
              <a:latin typeface="Segoe UI Light"/>
              <a:ea typeface="+mn-ea"/>
              <a:cs typeface="+mn-cs"/>
            </a:endParaRPr>
          </a:p>
          <a:p>
            <a:pPr marL="224008" marR="0" lvl="1" indent="0" algn="l" defTabSz="932373"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FFFFFF">
                    <a:lumMod val="95000"/>
                  </a:srgbClr>
                </a:solidFill>
                <a:effectLst/>
                <a:uLnTx/>
                <a:uFillTx/>
                <a:latin typeface="Segoe UI" panose="020B0502040204020203" pitchFamily="34" charset="0"/>
                <a:ea typeface="+mn-ea"/>
                <a:cs typeface="Segoe UI" panose="020B0502040204020203" pitchFamily="34" charset="0"/>
              </a:rPr>
              <a:t>https://developer.tizen.org/development/tizen-.net-preview/ </a:t>
            </a:r>
            <a:endParaRPr kumimoji="0" lang="ko-KR" altLang="en-US" sz="1600" b="0" i="0" u="none" strike="noStrike" kern="1200" cap="none" spc="0" normalizeH="0" baseline="0" noProof="0" dirty="0">
              <a:ln>
                <a:noFill/>
              </a:ln>
              <a:solidFill>
                <a:srgbClr val="FFFFFF">
                  <a:lumMod val="95000"/>
                </a:srgbClr>
              </a:solidFill>
              <a:effectLst/>
              <a:uLnTx/>
              <a:uFillTx/>
              <a:latin typeface="Segoe UI" panose="020B0502040204020203" pitchFamily="34" charset="0"/>
              <a:ea typeface="+mn-ea"/>
              <a:cs typeface="Segoe UI" panose="020B0502040204020203" pitchFamily="34"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2349" y="56842"/>
            <a:ext cx="1338306" cy="1293956"/>
          </a:xfrm>
          <a:prstGeom prst="rect">
            <a:avLst/>
          </a:prstGeom>
        </p:spPr>
      </p:pic>
    </p:spTree>
    <p:extLst>
      <p:ext uri="{BB962C8B-B14F-4D97-AF65-F5344CB8AC3E}">
        <p14:creationId xmlns:p14="http://schemas.microsoft.com/office/powerpoint/2010/main" val="252319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Guidance - .NET Architecture</a:t>
            </a:r>
          </a:p>
        </p:txBody>
      </p:sp>
      <p:sp>
        <p:nvSpPr>
          <p:cNvPr id="3" name="Content Placeholder 2"/>
          <p:cNvSpPr>
            <a:spLocks noGrp="1"/>
          </p:cNvSpPr>
          <p:nvPr>
            <p:ph type="body" sz="quarter" idx="10"/>
          </p:nvPr>
        </p:nvSpPr>
        <p:spPr>
          <a:xfrm>
            <a:off x="269170" y="1457401"/>
            <a:ext cx="11652043" cy="3945552"/>
          </a:xfrm>
        </p:spPr>
        <p:txBody>
          <a:bodyPr/>
          <a:lstStyle/>
          <a:p>
            <a:pPr>
              <a:spcBef>
                <a:spcPts val="3528"/>
              </a:spcBef>
              <a:buFont typeface="Arial" panose="020B0604020202020204" pitchFamily="34" charset="0"/>
              <a:buChar char="•"/>
            </a:pPr>
            <a:r>
              <a:rPr lang="en-US" dirty="0">
                <a:solidFill>
                  <a:schemeClr val="tx1"/>
                </a:solidFill>
              </a:rPr>
              <a:t>Available </a:t>
            </a:r>
            <a:r>
              <a:rPr lang="en-US" dirty="0">
                <a:solidFill>
                  <a:schemeClr val="tx1"/>
                </a:solidFill>
                <a:latin typeface="Segoe UI Semibold" panose="020B0702040204020203" pitchFamily="34" charset="0"/>
                <a:cs typeface="Segoe UI Semibold" panose="020B0702040204020203" pitchFamily="34" charset="0"/>
              </a:rPr>
              <a:t>now</a:t>
            </a:r>
            <a:r>
              <a:rPr lang="en-US" dirty="0">
                <a:solidFill>
                  <a:schemeClr val="tx1"/>
                </a:solidFill>
              </a:rPr>
              <a:t> at: </a:t>
            </a:r>
            <a:r>
              <a:rPr lang="en-US" dirty="0">
                <a:solidFill>
                  <a:schemeClr val="tx1"/>
                </a:solidFill>
                <a:hlinkClick r:id="rId3"/>
              </a:rPr>
              <a:t>https://dot.net/architecture</a:t>
            </a:r>
            <a:r>
              <a:rPr lang="en-US" dirty="0">
                <a:solidFill>
                  <a:schemeClr val="tx1"/>
                </a:solidFill>
              </a:rPr>
              <a:t> </a:t>
            </a:r>
          </a:p>
          <a:p>
            <a:pPr>
              <a:spcBef>
                <a:spcPts val="5293"/>
              </a:spcBef>
              <a:buFont typeface="Arial" panose="020B0604020202020204" pitchFamily="34" charset="0"/>
              <a:buChar char="•"/>
            </a:pPr>
            <a:r>
              <a:rPr lang="en-US" dirty="0">
                <a:solidFill>
                  <a:schemeClr val="tx1"/>
                </a:solidFill>
              </a:rPr>
              <a:t>eBooks &amp; samples: Web, Containers, mobile</a:t>
            </a:r>
          </a:p>
          <a:p>
            <a:pPr>
              <a:spcBef>
                <a:spcPts val="2352"/>
              </a:spcBef>
              <a:buFont typeface="Arial" panose="020B0604020202020204" pitchFamily="34" charset="0"/>
              <a:buChar char="•"/>
            </a:pPr>
            <a:r>
              <a:rPr lang="en-US" dirty="0">
                <a:solidFill>
                  <a:schemeClr val="tx1"/>
                </a:solidFill>
              </a:rPr>
              <a:t>Patterns: Health checks, queueing</a:t>
            </a:r>
          </a:p>
          <a:p>
            <a:pPr>
              <a:spcBef>
                <a:spcPts val="5293"/>
              </a:spcBef>
              <a:buFont typeface="Arial" panose="020B0604020202020204" pitchFamily="34" charset="0"/>
              <a:buChar char="•"/>
            </a:pPr>
            <a:r>
              <a:rPr lang="en-US" dirty="0">
                <a:solidFill>
                  <a:schemeClr val="tx1"/>
                </a:solidFill>
              </a:rPr>
              <a:t>More books and patterns coming…</a:t>
            </a:r>
          </a:p>
        </p:txBody>
      </p:sp>
    </p:spTree>
    <p:extLst>
      <p:ext uri="{BB962C8B-B14F-4D97-AF65-F5344CB8AC3E}">
        <p14:creationId xmlns:p14="http://schemas.microsoft.com/office/powerpoint/2010/main" val="136379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84780" y="1380"/>
            <a:ext cx="6219264" cy="6855242"/>
          </a:xfrm>
          <a:prstGeom prst="rect">
            <a:avLst/>
          </a:prstGeom>
        </p:spPr>
      </p:pic>
    </p:spTree>
    <p:extLst>
      <p:ext uri="{BB962C8B-B14F-4D97-AF65-F5344CB8AC3E}">
        <p14:creationId xmlns:p14="http://schemas.microsoft.com/office/powerpoint/2010/main" val="4590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6AD97F-452D-4EB5-A0E7-DBA136EA8DA9}"/>
              </a:ext>
            </a:extLst>
          </p:cNvPr>
          <p:cNvSpPr>
            <a:spLocks noGrp="1"/>
          </p:cNvSpPr>
          <p:nvPr>
            <p:ph type="title" idx="4294967295"/>
          </p:nvPr>
        </p:nvSpPr>
        <p:spPr>
          <a:xfrm>
            <a:off x="1631525" y="1521282"/>
            <a:ext cx="8925775" cy="3434145"/>
          </a:xfrm>
          <a:ln>
            <a:noFill/>
          </a:ln>
        </p:spPr>
        <p:txBody>
          <a:bodyPr/>
          <a:lstStyle/>
          <a:p>
            <a:pPr algn="ctr"/>
            <a:r>
              <a:rPr lang="en-US" sz="5998" b="1" dirty="0">
                <a:solidFill>
                  <a:schemeClr val="bg1"/>
                </a:solidFill>
              </a:rPr>
              <a:t>Announcing </a:t>
            </a:r>
            <a:br>
              <a:rPr lang="en-US" sz="5998" b="1" dirty="0">
                <a:solidFill>
                  <a:schemeClr val="bg1"/>
                </a:solidFill>
              </a:rPr>
            </a:br>
            <a:r>
              <a:rPr lang="en-US" sz="5998" b="1" dirty="0">
                <a:solidFill>
                  <a:schemeClr val="bg1"/>
                </a:solidFill>
              </a:rPr>
              <a:t>.NET Core 2.1</a:t>
            </a:r>
            <a:br>
              <a:rPr lang="en-US" sz="1999" b="1" dirty="0">
                <a:solidFill>
                  <a:schemeClr val="bg1"/>
                </a:solidFill>
              </a:rPr>
            </a:br>
            <a:br>
              <a:rPr lang="en-US" sz="1999" b="1" dirty="0">
                <a:solidFill>
                  <a:schemeClr val="bg1"/>
                </a:solidFill>
              </a:rPr>
            </a:br>
            <a:r>
              <a:rPr lang="en-US" dirty="0">
                <a:solidFill>
                  <a:schemeClr val="bg1"/>
                </a:solidFill>
              </a:rPr>
              <a:t>https://aka.ms/DotNetCore21</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71503949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p:txBody>
          <a:bodyPr/>
          <a:lstStyle/>
          <a:p>
            <a:r>
              <a:rPr lang="en-US" sz="3599" dirty="0">
                <a:latin typeface="+mj-lt"/>
              </a:rPr>
              <a:t>.NET Core 2.1 Themes</a:t>
            </a:r>
          </a:p>
        </p:txBody>
      </p:sp>
      <p:sp>
        <p:nvSpPr>
          <p:cNvPr id="4" name="Content Placeholder 3">
            <a:extLst>
              <a:ext uri="{FF2B5EF4-FFF2-40B4-BE49-F238E27FC236}">
                <a16:creationId xmlns:a16="http://schemas.microsoft.com/office/drawing/2014/main" id="{484D01BC-907F-4873-A2DA-0A92F7A2A485}"/>
              </a:ext>
            </a:extLst>
          </p:cNvPr>
          <p:cNvSpPr>
            <a:spLocks noGrp="1"/>
          </p:cNvSpPr>
          <p:nvPr>
            <p:ph type="body" sz="quarter" idx="11"/>
          </p:nvPr>
        </p:nvSpPr>
        <p:spPr>
          <a:xfrm>
            <a:off x="269170" y="1189177"/>
            <a:ext cx="11652805" cy="3415422"/>
          </a:xfrm>
        </p:spPr>
        <p:txBody>
          <a:bodyPr/>
          <a:lstStyle/>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Faster Build &amp; Runtime Performance</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Close gaps in ASP.NET Core and EF Core</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Improve compatibility with .NET Framework</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GDPR and Security</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Microservices and Azure</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Faster Internal Engineering System</a:t>
            </a:r>
          </a:p>
          <a:p>
            <a:endParaRPr lang="en-US" sz="2799"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5366741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3AFF-1010-4F37-994F-4A08B1E67944}"/>
              </a:ext>
            </a:extLst>
          </p:cNvPr>
          <p:cNvSpPr>
            <a:spLocks noGrp="1"/>
          </p:cNvSpPr>
          <p:nvPr>
            <p:ph type="title"/>
          </p:nvPr>
        </p:nvSpPr>
        <p:spPr/>
        <p:txBody>
          <a:bodyPr/>
          <a:lstStyle/>
          <a:p>
            <a:r>
              <a:rPr lang="en-US" sz="3599" dirty="0">
                <a:latin typeface="+mj-lt"/>
              </a:rPr>
              <a:t>.NET Core 2.1 Tooling Performance</a:t>
            </a:r>
          </a:p>
        </p:txBody>
      </p:sp>
      <p:grpSp>
        <p:nvGrpSpPr>
          <p:cNvPr id="7" name="Group 6">
            <a:extLst>
              <a:ext uri="{FF2B5EF4-FFF2-40B4-BE49-F238E27FC236}">
                <a16:creationId xmlns:a16="http://schemas.microsoft.com/office/drawing/2014/main" id="{AA641295-BA38-431B-82D8-CA388394968F}"/>
              </a:ext>
            </a:extLst>
          </p:cNvPr>
          <p:cNvGrpSpPr/>
          <p:nvPr/>
        </p:nvGrpSpPr>
        <p:grpSpPr>
          <a:xfrm>
            <a:off x="2293987" y="1636761"/>
            <a:ext cx="7416232" cy="4414439"/>
            <a:chOff x="2294585" y="1636294"/>
            <a:chExt cx="7418164" cy="4415589"/>
          </a:xfrm>
        </p:grpSpPr>
        <p:graphicFrame>
          <p:nvGraphicFramePr>
            <p:cNvPr id="5" name="Chart 4">
              <a:extLst>
                <a:ext uri="{FF2B5EF4-FFF2-40B4-BE49-F238E27FC236}">
                  <a16:creationId xmlns:a16="http://schemas.microsoft.com/office/drawing/2014/main" id="{28A10C02-87DB-4968-956C-21AD4E00B576}"/>
                </a:ext>
              </a:extLst>
            </p:cNvPr>
            <p:cNvGraphicFramePr>
              <a:graphicFrameLocks/>
            </p:cNvGraphicFramePr>
            <p:nvPr>
              <p:extLst/>
            </p:nvPr>
          </p:nvGraphicFramePr>
          <p:xfrm>
            <a:off x="2479251" y="1636294"/>
            <a:ext cx="7233498" cy="4415589"/>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9B58B223-4573-4597-954D-F8A55D9849AB}"/>
                </a:ext>
              </a:extLst>
            </p:cNvPr>
            <p:cNvSpPr txBox="1"/>
            <p:nvPr/>
          </p:nvSpPr>
          <p:spPr>
            <a:xfrm rot="16200000">
              <a:off x="1304076" y="3751755"/>
              <a:ext cx="2165684" cy="184666"/>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TIME IN SECONDS</a:t>
              </a:r>
            </a:p>
          </p:txBody>
        </p:sp>
      </p:grpSp>
    </p:spTree>
    <p:extLst>
      <p:ext uri="{BB962C8B-B14F-4D97-AF65-F5344CB8AC3E}">
        <p14:creationId xmlns:p14="http://schemas.microsoft.com/office/powerpoint/2010/main" val="270255455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0" y="4836925"/>
            <a:ext cx="12188824" cy="202018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fontScale="90000"/>
          </a:bodyPr>
          <a:lstStyle/>
          <a:p>
            <a:r>
              <a:rPr lang="en-US" dirty="0">
                <a:cs typeface="Segoe UI Light" panose="020B0502040204020203" pitchFamily="34" charset="0"/>
              </a:rPr>
              <a:t>.NET Core 2 is Fast</a:t>
            </a:r>
          </a:p>
        </p:txBody>
      </p:sp>
      <p:sp>
        <p:nvSpPr>
          <p:cNvPr id="4" name="Rectangle 3">
            <a:extLst>
              <a:ext uri="{FF2B5EF4-FFF2-40B4-BE49-F238E27FC236}">
                <a16:creationId xmlns:a16="http://schemas.microsoft.com/office/drawing/2014/main" id="{DCC2DE77-0AB9-47B6-8DBF-7920B8615937}"/>
              </a:ext>
            </a:extLst>
          </p:cNvPr>
          <p:cNvSpPr/>
          <p:nvPr/>
        </p:nvSpPr>
        <p:spPr>
          <a:xfrm>
            <a:off x="1085003" y="5025467"/>
            <a:ext cx="10018817" cy="1643099"/>
          </a:xfrm>
          <a:prstGeom prst="rect">
            <a:avLst/>
          </a:prstGeom>
        </p:spPr>
        <p:txBody>
          <a:bodyPr wrap="square">
            <a:spAutoFit/>
          </a:bodyPr>
          <a:lstStyle/>
          <a:p>
            <a:pPr marL="60307" marR="0" lvl="0" indent="-60307" algn="l" defTabSz="914126" rtl="0" eaLnBrk="1" fontAlgn="auto" latinLnBrk="0" hangingPunct="1">
              <a:lnSpc>
                <a:spcPct val="9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Calibri"/>
                <a:ea typeface="+mn-ea"/>
                <a:cs typeface="+mn-cs"/>
              </a:rPr>
              <a:t>“Using the same-size server, we were able to go from 1,000 requests per second per node with Node.js to 20,000 requests per second with .NET Core.“ </a:t>
            </a:r>
            <a:r>
              <a:rPr kumimoji="0" lang="en-US" sz="199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999"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Raygun</a:t>
            </a:r>
            <a:endParaRPr kumimoji="0" lang="en-US" sz="199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07" marR="0" lvl="0" indent="-60307" algn="l" defTabSz="914126" rtl="0" eaLnBrk="1" fontAlgn="auto" latinLnBrk="0" hangingPunct="1">
              <a:lnSpc>
                <a:spcPct val="90000"/>
              </a:lnSpc>
              <a:spcBef>
                <a:spcPts val="0"/>
              </a:spcBef>
              <a:spcAft>
                <a:spcPts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07" marR="0" lvl="0" indent="-60307" algn="l" defTabSz="914126" rtl="0" eaLnBrk="1" fontAlgn="auto" latinLnBrk="0" hangingPunct="1">
              <a:lnSpc>
                <a:spcPct val="9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009E49">
                    <a:lumMod val="40000"/>
                    <a:lumOff val="60000"/>
                  </a:srgbClr>
                </a:solidFill>
                <a:effectLst/>
                <a:uLnTx/>
                <a:uFillTx/>
                <a:latin typeface="Segoe UI" panose="020B0502040204020203" pitchFamily="34" charset="0"/>
                <a:ea typeface="+mn-ea"/>
                <a:cs typeface="Segoe UI" panose="020B0502040204020203" pitchFamily="34" charset="0"/>
              </a:rPr>
              <a:t>https://www.microsoft.com/net/customers</a:t>
            </a:r>
            <a:r>
              <a:rPr kumimoji="0" lang="en-US" sz="1999"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rPr>
              <a:t>  </a:t>
            </a:r>
          </a:p>
        </p:txBody>
      </p:sp>
      <p:pic>
        <p:nvPicPr>
          <p:cNvPr id="8" name="Graphic 7">
            <a:extLst>
              <a:ext uri="{FF2B5EF4-FFF2-40B4-BE49-F238E27FC236}">
                <a16:creationId xmlns:a16="http://schemas.microsoft.com/office/drawing/2014/main" id="{1EC130E2-FB4D-4109-B2C5-4BFA510C4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70106" y="1091879"/>
            <a:ext cx="7106085" cy="3351927"/>
          </a:xfrm>
          <a:prstGeom prst="rect">
            <a:avLst/>
          </a:prstGeom>
        </p:spPr>
      </p:pic>
      <p:sp>
        <p:nvSpPr>
          <p:cNvPr id="6" name="Rectangle 5">
            <a:extLst>
              <a:ext uri="{FF2B5EF4-FFF2-40B4-BE49-F238E27FC236}">
                <a16:creationId xmlns:a16="http://schemas.microsoft.com/office/drawing/2014/main" id="{942E461A-95EE-49AD-B16C-AE7C4BE39B49}"/>
              </a:ext>
            </a:extLst>
          </p:cNvPr>
          <p:cNvSpPr/>
          <p:nvPr/>
        </p:nvSpPr>
        <p:spPr>
          <a:xfrm>
            <a:off x="-1" y="4345925"/>
            <a:ext cx="12188825" cy="276927"/>
          </a:xfrm>
          <a:prstGeom prst="rect">
            <a:avLst/>
          </a:prstGeom>
        </p:spPr>
        <p:txBody>
          <a:bodyPr wrap="square">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99999"/>
                </a:solidFill>
                <a:effectLst/>
                <a:uLnTx/>
                <a:uFillTx/>
                <a:latin typeface="Segoe UI"/>
                <a:ea typeface="+mn-ea"/>
                <a:cs typeface="+mn-cs"/>
              </a:rPr>
              <a:t>Data sourced from official tests available at </a:t>
            </a:r>
            <a:r>
              <a:rPr kumimoji="0" lang="en-US" sz="1200" b="0" i="0" u="sng" strike="noStrike" kern="1200" cap="none" spc="0" normalizeH="0" baseline="0" noProof="0" dirty="0" err="1">
                <a:ln>
                  <a:noFill/>
                </a:ln>
                <a:solidFill>
                  <a:srgbClr val="512BD4"/>
                </a:solidFill>
                <a:effectLst/>
                <a:uLnTx/>
                <a:uFillTx/>
                <a:latin typeface="Segoe UI"/>
                <a:ea typeface="+mn-ea"/>
                <a:cs typeface="+mn-cs"/>
                <a:hlinkClick r:id="rId5"/>
              </a:rPr>
              <a:t>TechEmpower</a:t>
            </a:r>
            <a:r>
              <a:rPr kumimoji="0" lang="en-US" sz="1200" b="0" i="0" u="sng" strike="noStrike" kern="1200" cap="none" spc="0" normalizeH="0" baseline="0" noProof="0" dirty="0">
                <a:ln>
                  <a:noFill/>
                </a:ln>
                <a:solidFill>
                  <a:srgbClr val="512BD4"/>
                </a:solidFill>
                <a:effectLst/>
                <a:uLnTx/>
                <a:uFillTx/>
                <a:latin typeface="Segoe UI"/>
                <a:ea typeface="+mn-ea"/>
                <a:cs typeface="+mn-cs"/>
                <a:hlinkClick r:id="rId5"/>
              </a:rPr>
              <a:t> Round 14</a:t>
            </a:r>
            <a:r>
              <a:rPr kumimoji="0" lang="en-US" sz="1200" b="0" i="0" u="none" strike="noStrike" kern="1200" cap="none" spc="0" normalizeH="0" baseline="0" noProof="0" dirty="0">
                <a:ln>
                  <a:noFill/>
                </a:ln>
                <a:solidFill>
                  <a:srgbClr val="999999"/>
                </a:solidFill>
                <a:effectLst/>
                <a:uLnTx/>
                <a:uFillTx/>
                <a:latin typeface="Segoe UI"/>
                <a:ea typeface="+mn-ea"/>
                <a:cs typeface="+mn-cs"/>
              </a:rPr>
              <a:t>.</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904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fontScale="90000"/>
          </a:bodyPr>
          <a:lstStyle/>
          <a:p>
            <a:r>
              <a:rPr lang="en-US" dirty="0">
                <a:cs typeface="Segoe UI Light" panose="020B0502040204020203" pitchFamily="34" charset="0"/>
              </a:rPr>
              <a:t>.NET Core 2.1 is Faster!</a:t>
            </a:r>
          </a:p>
        </p:txBody>
      </p:sp>
      <p:graphicFrame>
        <p:nvGraphicFramePr>
          <p:cNvPr id="9" name="Chart 8">
            <a:extLst>
              <a:ext uri="{FF2B5EF4-FFF2-40B4-BE49-F238E27FC236}">
                <a16:creationId xmlns:a16="http://schemas.microsoft.com/office/drawing/2014/main" id="{E8670049-9069-4E33-81D1-D4EAC870D98A}"/>
              </a:ext>
            </a:extLst>
          </p:cNvPr>
          <p:cNvGraphicFramePr>
            <a:graphicFrameLocks/>
          </p:cNvGraphicFramePr>
          <p:nvPr>
            <p:extLst/>
          </p:nvPr>
        </p:nvGraphicFramePr>
        <p:xfrm>
          <a:off x="1671960" y="1336050"/>
          <a:ext cx="8708594" cy="4871521"/>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21634DE8-2D71-4623-9871-0560AF25AE8C}"/>
              </a:ext>
            </a:extLst>
          </p:cNvPr>
          <p:cNvSpPr txBox="1"/>
          <p:nvPr/>
        </p:nvSpPr>
        <p:spPr>
          <a:xfrm rot="16200000">
            <a:off x="669927" y="3449465"/>
            <a:ext cx="1696369" cy="215388"/>
          </a:xfrm>
          <a:prstGeom prst="rect">
            <a:avLst/>
          </a:prstGeom>
          <a:noFill/>
        </p:spPr>
        <p:txBody>
          <a:bodyPr wrap="non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REQUESTS / SECOND</a:t>
            </a:r>
          </a:p>
        </p:txBody>
      </p:sp>
      <p:sp>
        <p:nvSpPr>
          <p:cNvPr id="11" name="TextBox 10">
            <a:extLst>
              <a:ext uri="{FF2B5EF4-FFF2-40B4-BE49-F238E27FC236}">
                <a16:creationId xmlns:a16="http://schemas.microsoft.com/office/drawing/2014/main" id="{6388034B-B951-41DF-BA1B-273AF36252E3}"/>
              </a:ext>
            </a:extLst>
          </p:cNvPr>
          <p:cNvSpPr txBox="1"/>
          <p:nvPr/>
        </p:nvSpPr>
        <p:spPr>
          <a:xfrm>
            <a:off x="3185584" y="3429000"/>
            <a:ext cx="1313060" cy="430775"/>
          </a:xfrm>
          <a:prstGeom prst="rect">
            <a:avLst/>
          </a:prstGeom>
          <a:ln/>
        </p:spPr>
        <p:style>
          <a:lnRef idx="0">
            <a:schemeClr val="accent5"/>
          </a:lnRef>
          <a:fillRef idx="3">
            <a:schemeClr val="accent5"/>
          </a:fillRef>
          <a:effectRef idx="3">
            <a:schemeClr val="accent5"/>
          </a:effectRef>
          <a:fontRef idx="minor">
            <a:schemeClr val="lt1"/>
          </a:fontRef>
        </p:style>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7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+12%</a:t>
            </a:r>
          </a:p>
        </p:txBody>
      </p:sp>
      <p:sp>
        <p:nvSpPr>
          <p:cNvPr id="12" name="TextBox 10">
            <a:extLst>
              <a:ext uri="{FF2B5EF4-FFF2-40B4-BE49-F238E27FC236}">
                <a16:creationId xmlns:a16="http://schemas.microsoft.com/office/drawing/2014/main" id="{772DD963-E99A-4BA7-B3BA-9E950F79125A}"/>
              </a:ext>
            </a:extLst>
          </p:cNvPr>
          <p:cNvSpPr txBox="1"/>
          <p:nvPr/>
        </p:nvSpPr>
        <p:spPr>
          <a:xfrm>
            <a:off x="5723558" y="3429000"/>
            <a:ext cx="1313060" cy="430775"/>
          </a:xfrm>
          <a:prstGeom prst="rect">
            <a:avLst/>
          </a:prstGeom>
          <a:ln/>
        </p:spPr>
        <p:style>
          <a:lnRef idx="0">
            <a:schemeClr val="accent5"/>
          </a:lnRef>
          <a:fillRef idx="3">
            <a:schemeClr val="accent5"/>
          </a:fillRef>
          <a:effectRef idx="3">
            <a:schemeClr val="accent5"/>
          </a:effectRef>
          <a:fontRef idx="minor">
            <a:schemeClr val="lt1"/>
          </a:fontRef>
        </p:style>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7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+11%</a:t>
            </a:r>
          </a:p>
        </p:txBody>
      </p:sp>
      <p:sp>
        <p:nvSpPr>
          <p:cNvPr id="13" name="TextBox 10">
            <a:extLst>
              <a:ext uri="{FF2B5EF4-FFF2-40B4-BE49-F238E27FC236}">
                <a16:creationId xmlns:a16="http://schemas.microsoft.com/office/drawing/2014/main" id="{9A7D350C-6A86-4C25-AB24-267153EC0896}"/>
              </a:ext>
            </a:extLst>
          </p:cNvPr>
          <p:cNvSpPr txBox="1"/>
          <p:nvPr/>
        </p:nvSpPr>
        <p:spPr>
          <a:xfrm>
            <a:off x="8274135" y="3429000"/>
            <a:ext cx="1313060" cy="430775"/>
          </a:xfrm>
          <a:prstGeom prst="rect">
            <a:avLst/>
          </a:prstGeom>
          <a:ln/>
        </p:spPr>
        <p:style>
          <a:lnRef idx="0">
            <a:schemeClr val="accent5"/>
          </a:lnRef>
          <a:fillRef idx="3">
            <a:schemeClr val="accent5"/>
          </a:fillRef>
          <a:effectRef idx="3">
            <a:schemeClr val="accent5"/>
          </a:effectRef>
          <a:fontRef idx="minor">
            <a:schemeClr val="lt1"/>
          </a:fontRef>
        </p:style>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7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+123%</a:t>
            </a:r>
          </a:p>
        </p:txBody>
      </p:sp>
      <p:sp>
        <p:nvSpPr>
          <p:cNvPr id="15" name="Rectangle 14">
            <a:extLst>
              <a:ext uri="{FF2B5EF4-FFF2-40B4-BE49-F238E27FC236}">
                <a16:creationId xmlns:a16="http://schemas.microsoft.com/office/drawing/2014/main" id="{B4529062-0FE2-4B18-8BB6-2076A6B6AB43}"/>
              </a:ext>
            </a:extLst>
          </p:cNvPr>
          <p:cNvSpPr/>
          <p:nvPr/>
        </p:nvSpPr>
        <p:spPr bwMode="auto">
          <a:xfrm>
            <a:off x="7839385" y="1452125"/>
            <a:ext cx="2182561" cy="4547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Arrow: Right 17">
            <a:extLst>
              <a:ext uri="{FF2B5EF4-FFF2-40B4-BE49-F238E27FC236}">
                <a16:creationId xmlns:a16="http://schemas.microsoft.com/office/drawing/2014/main" id="{8169403D-1175-4BFC-99B5-BF44FBB83AD5}"/>
              </a:ext>
            </a:extLst>
          </p:cNvPr>
          <p:cNvSpPr/>
          <p:nvPr/>
        </p:nvSpPr>
        <p:spPr bwMode="auto">
          <a:xfrm rot="10800000">
            <a:off x="9637328" y="3453707"/>
            <a:ext cx="1028740" cy="43077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05576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1"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1" presetClass="emph" presetSubtype="2" fill="hold" grpId="0" nodeType="afterEffect">
                                  <p:stCondLst>
                                    <p:cond delay="0"/>
                                  </p:stCondLst>
                                  <p:childTnLst>
                                    <p:animClr clrSpc="rgb" dir="cw">
                                      <p:cBhvr>
                                        <p:cTn id="16" dur="2000" fill="hold"/>
                                        <p:tgtEl>
                                          <p:spTgt spid="13"/>
                                        </p:tgtEl>
                                        <p:attrNameLst>
                                          <p:attrName>fillcolor</p:attrName>
                                        </p:attrNameLst>
                                      </p:cBhvr>
                                      <p:to>
                                        <a:srgbClr val="FFC000"/>
                                      </p:to>
                                    </p:animClr>
                                    <p:set>
                                      <p:cBhvr>
                                        <p:cTn id="17" dur="2000" fill="hold"/>
                                        <p:tgtEl>
                                          <p:spTgt spid="13"/>
                                        </p:tgtEl>
                                        <p:attrNameLst>
                                          <p:attrName>fill.type</p:attrName>
                                        </p:attrNameLst>
                                      </p:cBhvr>
                                      <p:to>
                                        <p:strVal val="solid"/>
                                      </p:to>
                                    </p:set>
                                    <p:set>
                                      <p:cBhvr>
                                        <p:cTn id="18" dur="2000" fill="hold"/>
                                        <p:tgtEl>
                                          <p:spTgt spid="13"/>
                                        </p:tgtEl>
                                        <p:attrNameLst>
                                          <p:attrName>fill.on</p:attrName>
                                        </p:attrNameLst>
                                      </p:cBhvr>
                                      <p:to>
                                        <p:strVal val="true"/>
                                      </p:to>
                                    </p:set>
                                  </p:childTnLst>
                                </p:cTn>
                              </p:par>
                            </p:childTnLst>
                          </p:cTn>
                        </p:par>
                        <p:par>
                          <p:cTn id="19" fill="hold">
                            <p:stCondLst>
                              <p:cond delay="3000"/>
                            </p:stCondLst>
                            <p:childTnLst>
                              <p:par>
                                <p:cTn id="20" presetID="22" presetClass="entr" presetSubtype="2"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3" grpId="1"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4276" y="338878"/>
            <a:ext cx="9963395" cy="689288"/>
          </a:xfrm>
          <a:prstGeom prst="rect">
            <a:avLst/>
          </a:prstGeom>
        </p:spPr>
        <p:txBody>
          <a:bodyPr vert="horz" wrap="square" lIns="0" tIns="12062" rIns="0" bIns="0" rtlCol="0" anchor="t">
            <a:spAutoFit/>
          </a:bodyPr>
          <a:lstStyle/>
          <a:p>
            <a:pPr marL="12696">
              <a:lnSpc>
                <a:spcPct val="100000"/>
              </a:lnSpc>
              <a:spcBef>
                <a:spcPts val="95"/>
              </a:spcBef>
            </a:pPr>
            <a:r>
              <a:rPr lang="en-US" sz="4400" dirty="0">
                <a:solidFill>
                  <a:srgbClr val="FFFFFF"/>
                </a:solidFill>
                <a:latin typeface="+mj-lt"/>
              </a:rPr>
              <a:t>Code Sharing – Portable Class Library</a:t>
            </a:r>
            <a:endParaRPr sz="4400" dirty="0">
              <a:latin typeface="+mj-lt"/>
              <a:cs typeface="Arial Black"/>
            </a:endParaRPr>
          </a:p>
        </p:txBody>
      </p:sp>
      <p:sp>
        <p:nvSpPr>
          <p:cNvPr id="4" name="object 4"/>
          <p:cNvSpPr/>
          <p:nvPr/>
        </p:nvSpPr>
        <p:spPr>
          <a:xfrm>
            <a:off x="7759710" y="1637243"/>
            <a:ext cx="3533235" cy="3847098"/>
          </a:xfrm>
          <a:prstGeom prst="rect">
            <a:avLst/>
          </a:prstGeom>
          <a:blipFill>
            <a:blip r:embed="rId2" cstate="print"/>
            <a:stretch>
              <a:fillRect/>
            </a:stretch>
          </a:blipFill>
        </p:spPr>
        <p:txBody>
          <a:bodyPr wrap="square" lIns="0" tIns="0" rIns="0" bIns="0" rtlCol="0"/>
          <a:lstStyle/>
          <a:p>
            <a:endParaRPr sz="1799"/>
          </a:p>
        </p:txBody>
      </p:sp>
      <p:sp>
        <p:nvSpPr>
          <p:cNvPr id="5" name="object 5"/>
          <p:cNvSpPr/>
          <p:nvPr/>
        </p:nvSpPr>
        <p:spPr>
          <a:xfrm>
            <a:off x="2070576" y="1830740"/>
            <a:ext cx="3440296" cy="3633793"/>
          </a:xfrm>
          <a:prstGeom prst="rect">
            <a:avLst/>
          </a:prstGeom>
          <a:blipFill>
            <a:blip r:embed="rId3" cstate="print"/>
            <a:stretch>
              <a:fillRect/>
            </a:stretch>
          </a:blipFill>
        </p:spPr>
        <p:txBody>
          <a:bodyPr wrap="square" lIns="0" tIns="0" rIns="0" bIns="0" rtlCol="0"/>
          <a:lstStyle/>
          <a:p>
            <a:endParaRPr sz="1799" dirty="0"/>
          </a:p>
        </p:txBody>
      </p:sp>
      <p:sp>
        <p:nvSpPr>
          <p:cNvPr id="6" name="object 6"/>
          <p:cNvSpPr txBox="1"/>
          <p:nvPr/>
        </p:nvSpPr>
        <p:spPr>
          <a:xfrm>
            <a:off x="972770" y="1653824"/>
            <a:ext cx="1723576" cy="331384"/>
          </a:xfrm>
          <a:prstGeom prst="rect">
            <a:avLst/>
          </a:prstGeom>
        </p:spPr>
        <p:txBody>
          <a:bodyPr vert="horz" wrap="square" lIns="0" tIns="13332" rIns="0" bIns="0" rtlCol="0">
            <a:spAutoFit/>
          </a:bodyPr>
          <a:lstStyle/>
          <a:p>
            <a:pPr marL="12696">
              <a:spcBef>
                <a:spcPts val="105"/>
              </a:spcBef>
            </a:pPr>
            <a:r>
              <a:rPr sz="1999" spc="-204" dirty="0">
                <a:latin typeface="Arial"/>
                <a:cs typeface="Arial"/>
              </a:rPr>
              <a:t>.NET</a:t>
            </a:r>
            <a:r>
              <a:rPr sz="1999" spc="-185" dirty="0">
                <a:latin typeface="Arial"/>
                <a:cs typeface="Arial"/>
              </a:rPr>
              <a:t> </a:t>
            </a:r>
            <a:r>
              <a:rPr sz="1999" spc="-95" dirty="0">
                <a:latin typeface="Arial"/>
                <a:cs typeface="Arial"/>
              </a:rPr>
              <a:t>Framework</a:t>
            </a:r>
            <a:endParaRPr sz="1999">
              <a:latin typeface="Arial"/>
              <a:cs typeface="Arial"/>
            </a:endParaRPr>
          </a:p>
        </p:txBody>
      </p:sp>
      <p:sp>
        <p:nvSpPr>
          <p:cNvPr id="7" name="object 7"/>
          <p:cNvSpPr txBox="1"/>
          <p:nvPr/>
        </p:nvSpPr>
        <p:spPr>
          <a:xfrm>
            <a:off x="627216" y="5276369"/>
            <a:ext cx="1705166" cy="330749"/>
          </a:xfrm>
          <a:prstGeom prst="rect">
            <a:avLst/>
          </a:prstGeom>
        </p:spPr>
        <p:txBody>
          <a:bodyPr vert="horz" wrap="square" lIns="0" tIns="12697" rIns="0" bIns="0" rtlCol="0">
            <a:spAutoFit/>
          </a:bodyPr>
          <a:lstStyle/>
          <a:p>
            <a:pPr marL="12696">
              <a:spcBef>
                <a:spcPts val="100"/>
              </a:spcBef>
            </a:pPr>
            <a:r>
              <a:rPr sz="1999" spc="-75" dirty="0">
                <a:latin typeface="Arial"/>
                <a:cs typeface="Arial"/>
              </a:rPr>
              <a:t>Windows</a:t>
            </a:r>
            <a:r>
              <a:rPr sz="1999" spc="-200" dirty="0">
                <a:latin typeface="Arial"/>
                <a:cs typeface="Arial"/>
              </a:rPr>
              <a:t> </a:t>
            </a:r>
            <a:r>
              <a:rPr sz="1999" spc="-120" dirty="0">
                <a:latin typeface="Arial"/>
                <a:cs typeface="Arial"/>
              </a:rPr>
              <a:t>Phone</a:t>
            </a:r>
            <a:endParaRPr sz="1999">
              <a:latin typeface="Arial"/>
              <a:cs typeface="Arial"/>
            </a:endParaRPr>
          </a:p>
        </p:txBody>
      </p:sp>
      <p:sp>
        <p:nvSpPr>
          <p:cNvPr id="8" name="object 8"/>
          <p:cNvSpPr txBox="1"/>
          <p:nvPr/>
        </p:nvSpPr>
        <p:spPr>
          <a:xfrm>
            <a:off x="5325754" y="4467844"/>
            <a:ext cx="2001634" cy="330749"/>
          </a:xfrm>
          <a:prstGeom prst="rect">
            <a:avLst/>
          </a:prstGeom>
        </p:spPr>
        <p:txBody>
          <a:bodyPr vert="horz" wrap="square" lIns="0" tIns="12697" rIns="0" bIns="0" rtlCol="0">
            <a:spAutoFit/>
          </a:bodyPr>
          <a:lstStyle/>
          <a:p>
            <a:pPr marL="12696">
              <a:spcBef>
                <a:spcPts val="100"/>
              </a:spcBef>
            </a:pPr>
            <a:r>
              <a:rPr sz="1999" spc="-75" dirty="0">
                <a:latin typeface="Arial"/>
                <a:cs typeface="Arial"/>
              </a:rPr>
              <a:t>Windows</a:t>
            </a:r>
            <a:r>
              <a:rPr sz="1999" spc="-185" dirty="0">
                <a:latin typeface="Arial"/>
                <a:cs typeface="Arial"/>
              </a:rPr>
              <a:t> </a:t>
            </a:r>
            <a:r>
              <a:rPr sz="1999" spc="-95" dirty="0">
                <a:latin typeface="Arial"/>
                <a:cs typeface="Arial"/>
              </a:rPr>
              <a:t>Universal</a:t>
            </a:r>
            <a:endParaRPr sz="1999">
              <a:latin typeface="Arial"/>
              <a:cs typeface="Arial"/>
            </a:endParaRPr>
          </a:p>
        </p:txBody>
      </p:sp>
    </p:spTree>
    <p:extLst>
      <p:ext uri="{BB962C8B-B14F-4D97-AF65-F5344CB8AC3E}">
        <p14:creationId xmlns:p14="http://schemas.microsoft.com/office/powerpoint/2010/main" val="18756629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AB03-774F-4470-9F4E-930625ABB681}"/>
              </a:ext>
            </a:extLst>
          </p:cNvPr>
          <p:cNvSpPr>
            <a:spLocks noGrp="1"/>
          </p:cNvSpPr>
          <p:nvPr>
            <p:ph type="title"/>
          </p:nvPr>
        </p:nvSpPr>
        <p:spPr/>
        <p:txBody>
          <a:bodyPr/>
          <a:lstStyle/>
          <a:p>
            <a:r>
              <a:rPr lang="en-US" dirty="0"/>
              <a:t>.NET Core 2.1 Major Features</a:t>
            </a:r>
          </a:p>
        </p:txBody>
      </p:sp>
      <p:sp>
        <p:nvSpPr>
          <p:cNvPr id="3" name="Text Placeholder 2">
            <a:extLst>
              <a:ext uri="{FF2B5EF4-FFF2-40B4-BE49-F238E27FC236}">
                <a16:creationId xmlns:a16="http://schemas.microsoft.com/office/drawing/2014/main" id="{7EA550C5-E8D9-4749-91EC-5DF6703C9209}"/>
              </a:ext>
            </a:extLst>
          </p:cNvPr>
          <p:cNvSpPr>
            <a:spLocks noGrp="1"/>
          </p:cNvSpPr>
          <p:nvPr>
            <p:ph type="body" sz="quarter" idx="4294967295"/>
          </p:nvPr>
        </p:nvSpPr>
        <p:spPr>
          <a:xfrm>
            <a:off x="222266" y="2285537"/>
            <a:ext cx="3725863" cy="3715849"/>
          </a:xfrm>
          <a:ln/>
        </p:spPr>
        <p:style>
          <a:lnRef idx="1">
            <a:schemeClr val="accent1"/>
          </a:lnRef>
          <a:fillRef idx="3">
            <a:schemeClr val="accent1"/>
          </a:fillRef>
          <a:effectRef idx="2">
            <a:schemeClr val="accent1"/>
          </a:effectRef>
          <a:fontRef idx="minor">
            <a:schemeClr val="lt1"/>
          </a:fontRef>
        </p:style>
        <p:txBody>
          <a:bodyPr/>
          <a:lstStyle/>
          <a:p>
            <a:pPr lvl="1"/>
            <a:endParaRPr lang="en-US" dirty="0"/>
          </a:p>
          <a:p>
            <a:pPr lvl="1"/>
            <a:endParaRPr lang="en-US" dirty="0"/>
          </a:p>
          <a:p>
            <a:pPr lvl="1">
              <a:buFont typeface="Arial" panose="020B0604020202020204" pitchFamily="34" charset="0"/>
              <a:buChar char="•"/>
            </a:pPr>
            <a:r>
              <a:rPr lang="en-US" dirty="0"/>
              <a:t>Global Tools</a:t>
            </a:r>
          </a:p>
          <a:p>
            <a:pPr lvl="1">
              <a:buFont typeface="Arial" panose="020B0604020202020204" pitchFamily="34" charset="0"/>
              <a:buChar char="•"/>
            </a:pPr>
            <a:r>
              <a:rPr lang="en-US" dirty="0"/>
              <a:t>Span&lt;T&gt;</a:t>
            </a:r>
          </a:p>
          <a:p>
            <a:pPr lvl="1">
              <a:buFont typeface="Arial" panose="020B0604020202020204" pitchFamily="34" charset="0"/>
              <a:buChar char="•"/>
            </a:pPr>
            <a:r>
              <a:rPr lang="en-US" dirty="0"/>
              <a:t>Sockets</a:t>
            </a:r>
          </a:p>
          <a:p>
            <a:pPr lvl="1">
              <a:buFont typeface="Arial" panose="020B0604020202020204" pitchFamily="34" charset="0"/>
              <a:buChar char="•"/>
            </a:pPr>
            <a:r>
              <a:rPr lang="en-US" dirty="0" err="1"/>
              <a:t>HttpClient</a:t>
            </a:r>
            <a:r>
              <a:rPr lang="en-US" dirty="0"/>
              <a:t> Performance</a:t>
            </a:r>
          </a:p>
          <a:p>
            <a:pPr lvl="1">
              <a:buFont typeface="Arial" panose="020B0604020202020204" pitchFamily="34" charset="0"/>
              <a:buChar char="•"/>
            </a:pPr>
            <a:r>
              <a:rPr lang="en-US" dirty="0"/>
              <a:t>Windows Compatibility Pack</a:t>
            </a:r>
          </a:p>
          <a:p>
            <a:pPr lvl="1"/>
            <a:endParaRPr lang="en-US" dirty="0"/>
          </a:p>
        </p:txBody>
      </p:sp>
      <p:sp>
        <p:nvSpPr>
          <p:cNvPr id="4" name="Text Placeholder 2">
            <a:extLst>
              <a:ext uri="{FF2B5EF4-FFF2-40B4-BE49-F238E27FC236}">
                <a16:creationId xmlns:a16="http://schemas.microsoft.com/office/drawing/2014/main" id="{5EE632B5-EC5D-4950-B1EA-B45AEE490FC2}"/>
              </a:ext>
            </a:extLst>
          </p:cNvPr>
          <p:cNvSpPr txBox="1">
            <a:spLocks/>
          </p:cNvSpPr>
          <p:nvPr/>
        </p:nvSpPr>
        <p:spPr>
          <a:xfrm>
            <a:off x="4143438" y="2266554"/>
            <a:ext cx="3726764" cy="289234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Lazy Loading</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Value conversions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Query types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Data seeding</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 name="Text Placeholder 2">
            <a:extLst>
              <a:ext uri="{FF2B5EF4-FFF2-40B4-BE49-F238E27FC236}">
                <a16:creationId xmlns:a16="http://schemas.microsoft.com/office/drawing/2014/main" id="{47585CAE-F761-43FA-9D57-F581FC8CE541}"/>
              </a:ext>
            </a:extLst>
          </p:cNvPr>
          <p:cNvSpPr txBox="1">
            <a:spLocks/>
          </p:cNvSpPr>
          <p:nvPr/>
        </p:nvSpPr>
        <p:spPr>
          <a:xfrm>
            <a:off x="8026385" y="2285537"/>
            <a:ext cx="3709556" cy="2892347"/>
          </a:xfrm>
          <a:prstGeom prst="rect">
            <a:avLst/>
          </a:prstGeom>
          <a:ln/>
        </p:spPr>
        <p:style>
          <a:lnRef idx="1">
            <a:schemeClr val="accent3"/>
          </a:lnRef>
          <a:fillRef idx="3">
            <a:schemeClr val="accent3"/>
          </a:fillRef>
          <a:effectRef idx="2">
            <a:schemeClr val="accent3"/>
          </a:effectRef>
          <a:fontRef idx="minor">
            <a:schemeClr val="lt1"/>
          </a:fontRef>
        </p:style>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HTTPS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Razor UI as a library</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HttpClientFactory</a:t>
            </a: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ASP.NET Core </a:t>
            </a:r>
            <a:r>
              <a:rPr kumimoji="0" lang="en-US" sz="1999"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SignalR</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49BFD902-68A5-448B-BD1C-C4449C8D6F6F}"/>
              </a:ext>
            </a:extLst>
          </p:cNvPr>
          <p:cNvSpPr/>
          <p:nvPr/>
        </p:nvSpPr>
        <p:spPr bwMode="auto">
          <a:xfrm>
            <a:off x="4143438" y="2272474"/>
            <a:ext cx="3726764" cy="55385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 Core</a:t>
            </a:r>
          </a:p>
        </p:txBody>
      </p:sp>
      <p:sp>
        <p:nvSpPr>
          <p:cNvPr id="9" name="Rectangle 8">
            <a:extLst>
              <a:ext uri="{FF2B5EF4-FFF2-40B4-BE49-F238E27FC236}">
                <a16:creationId xmlns:a16="http://schemas.microsoft.com/office/drawing/2014/main" id="{EAAC8920-E924-47AF-AE4F-6B9E14C8FC4B}"/>
              </a:ext>
            </a:extLst>
          </p:cNvPr>
          <p:cNvSpPr/>
          <p:nvPr/>
        </p:nvSpPr>
        <p:spPr bwMode="auto">
          <a:xfrm>
            <a:off x="8030191" y="2271374"/>
            <a:ext cx="3705750" cy="55385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a:t>
            </a:r>
            <a:r>
              <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Core</a:t>
            </a:r>
          </a:p>
        </p:txBody>
      </p:sp>
      <p:sp>
        <p:nvSpPr>
          <p:cNvPr id="11" name="Rectangle 10">
            <a:extLst>
              <a:ext uri="{FF2B5EF4-FFF2-40B4-BE49-F238E27FC236}">
                <a16:creationId xmlns:a16="http://schemas.microsoft.com/office/drawing/2014/main" id="{5C3FD744-BD48-40DC-8805-417D4667E553}"/>
              </a:ext>
            </a:extLst>
          </p:cNvPr>
          <p:cNvSpPr/>
          <p:nvPr/>
        </p:nvSpPr>
        <p:spPr bwMode="auto">
          <a:xfrm>
            <a:off x="222266" y="2271374"/>
            <a:ext cx="3726764" cy="5538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 Core</a:t>
            </a:r>
          </a:p>
        </p:txBody>
      </p:sp>
    </p:spTree>
    <p:extLst>
      <p:ext uri="{BB962C8B-B14F-4D97-AF65-F5344CB8AC3E}">
        <p14:creationId xmlns:p14="http://schemas.microsoft.com/office/powerpoint/2010/main" val="245313808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Tooling - Visual Studio 2017</a:t>
            </a:r>
          </a:p>
        </p:txBody>
      </p:sp>
      <p:sp>
        <p:nvSpPr>
          <p:cNvPr id="3" name="Content Placeholder 2"/>
          <p:cNvSpPr>
            <a:spLocks noGrp="1"/>
          </p:cNvSpPr>
          <p:nvPr>
            <p:ph type="body" sz="quarter" idx="10"/>
          </p:nvPr>
        </p:nvSpPr>
        <p:spPr>
          <a:xfrm>
            <a:off x="269170" y="1457401"/>
            <a:ext cx="11652043" cy="4805249"/>
          </a:xfrm>
        </p:spPr>
        <p:txBody>
          <a:bodyPr/>
          <a:lstStyle/>
          <a:p>
            <a:pPr>
              <a:spcBef>
                <a:spcPts val="1764"/>
              </a:spcBef>
              <a:buFont typeface="Arial" panose="020B0604020202020204" pitchFamily="34" charset="0"/>
              <a:buChar char="•"/>
            </a:pPr>
            <a:r>
              <a:rPr lang="en-US" sz="2744" dirty="0">
                <a:solidFill>
                  <a:schemeClr val="tx1"/>
                </a:solidFill>
              </a:rPr>
              <a:t>Improved performance, new install experience</a:t>
            </a:r>
          </a:p>
          <a:p>
            <a:pPr>
              <a:spcBef>
                <a:spcPts val="1764"/>
              </a:spcBef>
              <a:buFont typeface="Arial" panose="020B0604020202020204" pitchFamily="34" charset="0"/>
              <a:buChar char="•"/>
            </a:pPr>
            <a:r>
              <a:rPr lang="en-US" sz="2744" dirty="0">
                <a:solidFill>
                  <a:schemeClr val="tx1"/>
                </a:solidFill>
              </a:rPr>
              <a:t>Faster navigation</a:t>
            </a:r>
          </a:p>
          <a:p>
            <a:pPr>
              <a:spcBef>
                <a:spcPts val="1764"/>
              </a:spcBef>
              <a:buFont typeface="Arial" panose="020B0604020202020204" pitchFamily="34" charset="0"/>
              <a:buChar char="•"/>
            </a:pPr>
            <a:r>
              <a:rPr lang="en-US" sz="2744" dirty="0">
                <a:solidFill>
                  <a:schemeClr val="tx1"/>
                </a:solidFill>
              </a:rPr>
              <a:t>Code style configuration and enforcement</a:t>
            </a:r>
          </a:p>
          <a:p>
            <a:pPr>
              <a:spcBef>
                <a:spcPts val="1764"/>
              </a:spcBef>
              <a:buFont typeface="Arial" panose="020B0604020202020204" pitchFamily="34" charset="0"/>
              <a:buChar char="•"/>
            </a:pPr>
            <a:r>
              <a:rPr lang="en-US" sz="2744" dirty="0">
                <a:solidFill>
                  <a:schemeClr val="tx1"/>
                </a:solidFill>
              </a:rPr>
              <a:t>Live Unit Testing</a:t>
            </a:r>
          </a:p>
          <a:p>
            <a:pPr>
              <a:spcBef>
                <a:spcPts val="1764"/>
              </a:spcBef>
              <a:buFont typeface="Arial" panose="020B0604020202020204" pitchFamily="34" charset="0"/>
              <a:buChar char="•"/>
            </a:pPr>
            <a:r>
              <a:rPr lang="en-US" sz="2744" dirty="0">
                <a:solidFill>
                  <a:schemeClr val="tx1"/>
                </a:solidFill>
              </a:rPr>
              <a:t>IntelliSense improvements</a:t>
            </a:r>
          </a:p>
          <a:p>
            <a:pPr>
              <a:spcBef>
                <a:spcPts val="1764"/>
              </a:spcBef>
              <a:buFont typeface="Arial" panose="020B0604020202020204" pitchFamily="34" charset="0"/>
              <a:buChar char="•"/>
            </a:pPr>
            <a:r>
              <a:rPr lang="en-US" sz="2744" dirty="0">
                <a:solidFill>
                  <a:schemeClr val="tx1"/>
                </a:solidFill>
              </a:rPr>
              <a:t>New exception helper</a:t>
            </a:r>
          </a:p>
          <a:p>
            <a:pPr>
              <a:spcBef>
                <a:spcPts val="1764"/>
              </a:spcBef>
              <a:buFont typeface="Arial" panose="020B0604020202020204" pitchFamily="34" charset="0"/>
              <a:buChar char="•"/>
            </a:pPr>
            <a:r>
              <a:rPr lang="en-US" sz="2744" dirty="0">
                <a:solidFill>
                  <a:schemeClr val="tx1"/>
                </a:solidFill>
              </a:rPr>
              <a:t>More </a:t>
            </a:r>
            <a:r>
              <a:rPr lang="en-US" sz="2744" dirty="0" err="1">
                <a:solidFill>
                  <a:schemeClr val="tx1"/>
                </a:solidFill>
              </a:rPr>
              <a:t>refactorings</a:t>
            </a:r>
            <a:r>
              <a:rPr lang="en-US" sz="2744" dirty="0">
                <a:solidFill>
                  <a:schemeClr val="tx1"/>
                </a:solidFill>
              </a:rPr>
              <a:t> and quick fixes</a:t>
            </a:r>
          </a:p>
          <a:p>
            <a:pPr>
              <a:spcBef>
                <a:spcPts val="1764"/>
              </a:spcBef>
              <a:buFont typeface="Arial" panose="020B0604020202020204" pitchFamily="34" charset="0"/>
              <a:buChar char="•"/>
            </a:pPr>
            <a:r>
              <a:rPr lang="en-US" sz="2744" dirty="0">
                <a:solidFill>
                  <a:schemeClr val="tx1"/>
                </a:solidFill>
              </a:rPr>
              <a:t>C# 7.0</a:t>
            </a:r>
          </a:p>
        </p:txBody>
      </p:sp>
    </p:spTree>
    <p:extLst>
      <p:ext uri="{BB962C8B-B14F-4D97-AF65-F5344CB8AC3E}">
        <p14:creationId xmlns:p14="http://schemas.microsoft.com/office/powerpoint/2010/main" val="167230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2017 Update 3</a:t>
            </a:r>
          </a:p>
        </p:txBody>
      </p:sp>
      <p:sp>
        <p:nvSpPr>
          <p:cNvPr id="3" name="Content Placeholder 2"/>
          <p:cNvSpPr>
            <a:spLocks noGrp="1"/>
          </p:cNvSpPr>
          <p:nvPr>
            <p:ph type="body" sz="quarter" idx="10"/>
          </p:nvPr>
        </p:nvSpPr>
        <p:spPr>
          <a:xfrm>
            <a:off x="269170" y="1457401"/>
            <a:ext cx="11652043" cy="3592625"/>
          </a:xfrm>
        </p:spPr>
        <p:txBody>
          <a:bodyPr/>
          <a:lstStyle/>
          <a:p>
            <a:pPr>
              <a:spcBef>
                <a:spcPts val="1764"/>
              </a:spcBef>
              <a:buFont typeface="Arial" panose="020B0604020202020204" pitchFamily="34" charset="0"/>
              <a:buChar char="•"/>
            </a:pPr>
            <a:r>
              <a:rPr lang="en-US" sz="2744" dirty="0">
                <a:solidFill>
                  <a:schemeClr val="tx1"/>
                </a:solidFill>
              </a:rPr>
              <a:t>Additional polish to navigation and IntelliSense</a:t>
            </a:r>
          </a:p>
          <a:p>
            <a:pPr>
              <a:spcBef>
                <a:spcPts val="1764"/>
              </a:spcBef>
              <a:buFont typeface="Arial" panose="020B0604020202020204" pitchFamily="34" charset="0"/>
              <a:buChar char="•"/>
            </a:pPr>
            <a:r>
              <a:rPr lang="en-US" sz="2744" dirty="0">
                <a:solidFill>
                  <a:schemeClr val="tx1"/>
                </a:solidFill>
              </a:rPr>
              <a:t>.NET Core support for Live Unit Testing</a:t>
            </a:r>
          </a:p>
          <a:p>
            <a:pPr>
              <a:spcBef>
                <a:spcPts val="1764"/>
              </a:spcBef>
              <a:buFont typeface="Arial" panose="020B0604020202020204" pitchFamily="34" charset="0"/>
              <a:buChar char="•"/>
            </a:pPr>
            <a:r>
              <a:rPr lang="en-US" sz="2744" dirty="0">
                <a:solidFill>
                  <a:schemeClr val="tx1"/>
                </a:solidFill>
              </a:rPr>
              <a:t>Code style enforcement on builds</a:t>
            </a:r>
          </a:p>
          <a:p>
            <a:pPr>
              <a:spcBef>
                <a:spcPts val="1764"/>
              </a:spcBef>
              <a:buFont typeface="Arial" panose="020B0604020202020204" pitchFamily="34" charset="0"/>
              <a:buChar char="•"/>
            </a:pPr>
            <a:r>
              <a:rPr lang="en-US" sz="2744" dirty="0">
                <a:solidFill>
                  <a:schemeClr val="tx1"/>
                </a:solidFill>
              </a:rPr>
              <a:t>More live diagnostics on API design, security, etc.</a:t>
            </a:r>
          </a:p>
          <a:p>
            <a:pPr>
              <a:spcBef>
                <a:spcPts val="1764"/>
              </a:spcBef>
              <a:buFont typeface="Arial" panose="020B0604020202020204" pitchFamily="34" charset="0"/>
              <a:buChar char="•"/>
            </a:pPr>
            <a:r>
              <a:rPr lang="en-US" sz="2744" dirty="0">
                <a:solidFill>
                  <a:schemeClr val="tx1"/>
                </a:solidFill>
              </a:rPr>
              <a:t>Even more </a:t>
            </a:r>
            <a:r>
              <a:rPr lang="en-US" sz="2744" dirty="0" err="1">
                <a:solidFill>
                  <a:schemeClr val="tx1"/>
                </a:solidFill>
              </a:rPr>
              <a:t>refactorings</a:t>
            </a:r>
            <a:r>
              <a:rPr lang="en-US" sz="2744" dirty="0">
                <a:solidFill>
                  <a:schemeClr val="tx1"/>
                </a:solidFill>
              </a:rPr>
              <a:t> and quick fixes</a:t>
            </a:r>
          </a:p>
          <a:p>
            <a:pPr>
              <a:spcBef>
                <a:spcPts val="1764"/>
              </a:spcBef>
              <a:buFont typeface="Arial" panose="020B0604020202020204" pitchFamily="34" charset="0"/>
              <a:buChar char="•"/>
            </a:pPr>
            <a:r>
              <a:rPr lang="en-US" sz="2744" dirty="0">
                <a:solidFill>
                  <a:schemeClr val="tx1"/>
                </a:solidFill>
              </a:rPr>
              <a:t>C# 7.1</a:t>
            </a:r>
          </a:p>
        </p:txBody>
      </p:sp>
    </p:spTree>
    <p:extLst>
      <p:ext uri="{BB962C8B-B14F-4D97-AF65-F5344CB8AC3E}">
        <p14:creationId xmlns:p14="http://schemas.microsoft.com/office/powerpoint/2010/main" val="163585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Tooling - Visual Studio for Mac</a:t>
            </a:r>
          </a:p>
        </p:txBody>
      </p:sp>
      <p:sp>
        <p:nvSpPr>
          <p:cNvPr id="3" name="Content Placeholder 2"/>
          <p:cNvSpPr>
            <a:spLocks noGrp="1"/>
          </p:cNvSpPr>
          <p:nvPr>
            <p:ph type="body" sz="quarter" idx="10"/>
          </p:nvPr>
        </p:nvSpPr>
        <p:spPr>
          <a:xfrm>
            <a:off x="269170" y="1457401"/>
            <a:ext cx="11652043" cy="4110454"/>
          </a:xfrm>
        </p:spPr>
        <p:txBody>
          <a:bodyPr/>
          <a:lstStyle/>
          <a:p>
            <a:pPr>
              <a:spcBef>
                <a:spcPts val="2940"/>
              </a:spcBef>
              <a:buFont typeface="Arial" panose="020B0604020202020204" pitchFamily="34" charset="0"/>
              <a:buChar char="•"/>
            </a:pPr>
            <a:r>
              <a:rPr lang="en-US" dirty="0">
                <a:solidFill>
                  <a:schemeClr val="tx1"/>
                </a:solidFill>
              </a:rPr>
              <a:t>Provide the SAME experience across Windows and Mac</a:t>
            </a:r>
          </a:p>
          <a:p>
            <a:pPr>
              <a:spcBef>
                <a:spcPts val="2352"/>
              </a:spcBef>
              <a:buFont typeface="Arial" panose="020B0604020202020204" pitchFamily="34" charset="0"/>
              <a:buChar char="•"/>
            </a:pPr>
            <a:r>
              <a:rPr lang="en-US" dirty="0">
                <a:solidFill>
                  <a:schemeClr val="tx1"/>
                </a:solidFill>
              </a:rPr>
              <a:t>Sharing components with Visual Studio</a:t>
            </a:r>
          </a:p>
          <a:p>
            <a:pPr marL="106425" lvl="1" indent="-342900">
              <a:spcBef>
                <a:spcPts val="784"/>
              </a:spcBef>
              <a:buFont typeface="Arial" panose="020B0604020202020204" pitchFamily="34" charset="0"/>
              <a:buChar char="•"/>
            </a:pPr>
            <a:r>
              <a:rPr lang="en-US" sz="1960" dirty="0">
                <a:solidFill>
                  <a:schemeClr val="tx1"/>
                </a:solidFill>
              </a:rPr>
              <a:t>.NET Core Project Templates</a:t>
            </a:r>
          </a:p>
          <a:p>
            <a:pPr marL="106425" lvl="1" indent="-342900">
              <a:spcBef>
                <a:spcPts val="784"/>
              </a:spcBef>
              <a:buFont typeface="Arial" panose="020B0604020202020204" pitchFamily="34" charset="0"/>
              <a:buChar char="•"/>
            </a:pPr>
            <a:r>
              <a:rPr lang="en-US" sz="1960" dirty="0">
                <a:solidFill>
                  <a:schemeClr val="tx1"/>
                </a:solidFill>
              </a:rPr>
              <a:t>HTML, CSS, JSON editors</a:t>
            </a:r>
          </a:p>
          <a:p>
            <a:pPr marL="106425" lvl="1" indent="-342900">
              <a:spcBef>
                <a:spcPts val="784"/>
              </a:spcBef>
              <a:buFont typeface="Arial" panose="020B0604020202020204" pitchFamily="34" charset="0"/>
              <a:buChar char="•"/>
            </a:pPr>
            <a:r>
              <a:rPr lang="en-US" sz="1960" dirty="0">
                <a:solidFill>
                  <a:schemeClr val="tx1"/>
                </a:solidFill>
              </a:rPr>
              <a:t>Backend debugger</a:t>
            </a:r>
          </a:p>
          <a:p>
            <a:pPr marL="106425" lvl="1" indent="-342900">
              <a:spcBef>
                <a:spcPts val="784"/>
              </a:spcBef>
              <a:buFont typeface="Arial" panose="020B0604020202020204" pitchFamily="34" charset="0"/>
              <a:buChar char="•"/>
            </a:pPr>
            <a:r>
              <a:rPr lang="en-US" sz="1960" dirty="0">
                <a:solidFill>
                  <a:schemeClr val="tx1"/>
                </a:solidFill>
              </a:rPr>
              <a:t>Azure Publish infrastructure </a:t>
            </a:r>
          </a:p>
          <a:p>
            <a:pPr>
              <a:spcBef>
                <a:spcPts val="2352"/>
              </a:spcBef>
              <a:buFont typeface="Arial" panose="020B0604020202020204" pitchFamily="34" charset="0"/>
              <a:buChar char="•"/>
            </a:pPr>
            <a:r>
              <a:rPr lang="en-US" dirty="0">
                <a:solidFill>
                  <a:schemeClr val="tx1"/>
                </a:solidFill>
              </a:rPr>
              <a:t>Future</a:t>
            </a:r>
          </a:p>
          <a:p>
            <a:pPr marL="106425" lvl="1" indent="-342900">
              <a:spcBef>
                <a:spcPts val="784"/>
              </a:spcBef>
              <a:buFont typeface="Arial" panose="020B0604020202020204" pitchFamily="34" charset="0"/>
              <a:buChar char="•"/>
            </a:pPr>
            <a:r>
              <a:rPr lang="en-US" sz="1960" dirty="0" err="1">
                <a:solidFill>
                  <a:schemeClr val="tx1"/>
                </a:solidFill>
              </a:rPr>
              <a:t>Javascript</a:t>
            </a:r>
            <a:r>
              <a:rPr lang="en-US" sz="1960" dirty="0">
                <a:solidFill>
                  <a:schemeClr val="tx1"/>
                </a:solidFill>
              </a:rPr>
              <a:t>, Razor editors</a:t>
            </a:r>
          </a:p>
        </p:txBody>
      </p:sp>
    </p:spTree>
    <p:extLst>
      <p:ext uri="{BB962C8B-B14F-4D97-AF65-F5344CB8AC3E}">
        <p14:creationId xmlns:p14="http://schemas.microsoft.com/office/powerpoint/2010/main" val="379548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 Core and Visual Studio for Mac</a:t>
            </a:r>
          </a:p>
        </p:txBody>
      </p:sp>
      <p:sp>
        <p:nvSpPr>
          <p:cNvPr id="3" name="Content Placeholder 2"/>
          <p:cNvSpPr>
            <a:spLocks noGrp="1"/>
          </p:cNvSpPr>
          <p:nvPr>
            <p:ph type="body" sz="quarter" idx="10"/>
          </p:nvPr>
        </p:nvSpPr>
        <p:spPr>
          <a:xfrm>
            <a:off x="269170" y="1457401"/>
            <a:ext cx="11652043" cy="3173334"/>
          </a:xfrm>
        </p:spPr>
        <p:txBody>
          <a:bodyPr/>
          <a:lstStyle/>
          <a:p>
            <a:pPr>
              <a:spcBef>
                <a:spcPts val="2940"/>
              </a:spcBef>
              <a:buFont typeface="Arial" panose="020B0604020202020204" pitchFamily="34" charset="0"/>
              <a:buChar char="•"/>
            </a:pPr>
            <a:r>
              <a:rPr lang="en-US" dirty="0">
                <a:solidFill>
                  <a:schemeClr val="tx1"/>
                </a:solidFill>
              </a:rPr>
              <a:t>Full .NET Core Tooling including round tripping </a:t>
            </a:r>
            <a:br>
              <a:rPr lang="en-US" dirty="0">
                <a:solidFill>
                  <a:schemeClr val="tx1"/>
                </a:solidFill>
              </a:rPr>
            </a:br>
            <a:r>
              <a:rPr lang="en-US" dirty="0">
                <a:solidFill>
                  <a:schemeClr val="tx1"/>
                </a:solidFill>
              </a:rPr>
              <a:t>between Windows and Mac</a:t>
            </a:r>
          </a:p>
          <a:p>
            <a:pPr marL="106425" lvl="1" indent="-342900">
              <a:spcBef>
                <a:spcPts val="1176"/>
              </a:spcBef>
              <a:buFont typeface="Arial" panose="020B0604020202020204" pitchFamily="34" charset="0"/>
              <a:buChar char="•"/>
            </a:pPr>
            <a:r>
              <a:rPr lang="en-US" dirty="0">
                <a:solidFill>
                  <a:schemeClr val="tx1"/>
                </a:solidFill>
              </a:rPr>
              <a:t>Docker Containers with debugging</a:t>
            </a:r>
          </a:p>
          <a:p>
            <a:pPr marL="106425" lvl="1" indent="-342900">
              <a:spcBef>
                <a:spcPts val="1176"/>
              </a:spcBef>
              <a:buFont typeface="Arial" panose="020B0604020202020204" pitchFamily="34" charset="0"/>
              <a:buChar char="•"/>
            </a:pPr>
            <a:r>
              <a:rPr lang="en-US" dirty="0">
                <a:solidFill>
                  <a:schemeClr val="tx1"/>
                </a:solidFill>
              </a:rPr>
              <a:t>Publish to App Service</a:t>
            </a:r>
          </a:p>
          <a:p>
            <a:pPr marL="106425" lvl="1" indent="-342900">
              <a:spcBef>
                <a:spcPts val="1176"/>
              </a:spcBef>
              <a:buFont typeface="Arial" panose="020B0604020202020204" pitchFamily="34" charset="0"/>
              <a:buChar char="•"/>
            </a:pPr>
            <a:r>
              <a:rPr lang="en-US" dirty="0">
                <a:solidFill>
                  <a:schemeClr val="tx1"/>
                </a:solidFill>
              </a:rPr>
              <a:t>Publish to App Service Containers</a:t>
            </a:r>
          </a:p>
          <a:p>
            <a:pPr marL="106425" lvl="1" indent="-342900">
              <a:spcBef>
                <a:spcPts val="1176"/>
              </a:spcBef>
              <a:buFont typeface="Arial" panose="020B0604020202020204" pitchFamily="34" charset="0"/>
              <a:buChar char="•"/>
            </a:pPr>
            <a:r>
              <a:rPr lang="en-US" dirty="0">
                <a:solidFill>
                  <a:schemeClr val="tx1"/>
                </a:solidFill>
              </a:rPr>
              <a:t>Azure Functions</a:t>
            </a:r>
          </a:p>
        </p:txBody>
      </p:sp>
    </p:spTree>
    <p:extLst>
      <p:ext uri="{BB962C8B-B14F-4D97-AF65-F5344CB8AC3E}">
        <p14:creationId xmlns:p14="http://schemas.microsoft.com/office/powerpoint/2010/main" val="102315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rPr>
              <a:t>Resources</a:t>
            </a:r>
          </a:p>
        </p:txBody>
      </p:sp>
      <p:sp>
        <p:nvSpPr>
          <p:cNvPr id="3" name="Content Placeholder 2"/>
          <p:cNvSpPr>
            <a:spLocks noGrp="1"/>
          </p:cNvSpPr>
          <p:nvPr>
            <p:ph type="body" sz="quarter" idx="10"/>
          </p:nvPr>
        </p:nvSpPr>
        <p:spPr>
          <a:xfrm>
            <a:off x="269170" y="1457401"/>
            <a:ext cx="11652043" cy="4989253"/>
          </a:xfrm>
        </p:spPr>
        <p:txBody>
          <a:bodyPr/>
          <a:lstStyle/>
          <a:p>
            <a:pPr marL="0" lvl="1" indent="0">
              <a:spcBef>
                <a:spcPts val="2940"/>
              </a:spcBef>
              <a:buNone/>
            </a:pPr>
            <a:r>
              <a:rPr lang="en-US" dirty="0">
                <a:solidFill>
                  <a:schemeClr val="tx1"/>
                </a:solidFill>
                <a:latin typeface="+mj-lt"/>
              </a:rPr>
              <a:t>.</a:t>
            </a:r>
            <a:r>
              <a:rPr lang="en-US">
                <a:solidFill>
                  <a:schemeClr val="tx1"/>
                </a:solidFill>
                <a:latin typeface="+mj-lt"/>
              </a:rPr>
              <a:t>NET Core </a:t>
            </a:r>
            <a:r>
              <a:rPr lang="en-US" dirty="0">
                <a:solidFill>
                  <a:schemeClr val="tx1"/>
                </a:solidFill>
                <a:latin typeface="+mj-lt"/>
              </a:rPr>
              <a:t>SDK</a:t>
            </a:r>
          </a:p>
          <a:p>
            <a:pPr marL="0" lvl="1" indent="0">
              <a:spcBef>
                <a:spcPts val="294"/>
              </a:spcBef>
              <a:buNone/>
            </a:pPr>
            <a:r>
              <a:rPr lang="en-US" sz="1960" dirty="0">
                <a:solidFill>
                  <a:schemeClr val="tx1"/>
                </a:solidFill>
                <a:hlinkClick r:id="rId3"/>
              </a:rPr>
              <a:t>https://www.microsoft.com/net/core/</a:t>
            </a:r>
            <a:endParaRPr lang="en-US" sz="1960" dirty="0">
              <a:solidFill>
                <a:schemeClr val="tx1"/>
              </a:solidFill>
            </a:endParaRPr>
          </a:p>
          <a:p>
            <a:pPr marL="0" lvl="1" indent="0">
              <a:spcBef>
                <a:spcPts val="2940"/>
              </a:spcBef>
              <a:buNone/>
            </a:pPr>
            <a:r>
              <a:rPr lang="en-US" dirty="0">
                <a:solidFill>
                  <a:schemeClr val="tx1"/>
                </a:solidFill>
                <a:latin typeface="+mj-lt"/>
              </a:rPr>
              <a:t>VS 2017 Update 3</a:t>
            </a:r>
          </a:p>
          <a:p>
            <a:pPr marL="0" lvl="1" indent="0">
              <a:spcBef>
                <a:spcPts val="294"/>
              </a:spcBef>
              <a:buNone/>
            </a:pPr>
            <a:r>
              <a:rPr lang="en-US" sz="1960" u="sng" dirty="0">
                <a:solidFill>
                  <a:schemeClr val="tx1"/>
                </a:solidFill>
                <a:latin typeface="Calibri" panose="020F0502020204030204" pitchFamily="34" charset="0"/>
                <a:ea typeface="Calibri" panose="020F0502020204030204" pitchFamily="34" charset="0"/>
                <a:hlinkClick r:id="rId4"/>
              </a:rPr>
              <a:t>https://www.visualstudio.com/vs/</a:t>
            </a:r>
            <a:endParaRPr lang="en-US" sz="1960" u="sng" dirty="0">
              <a:solidFill>
                <a:schemeClr val="tx1"/>
              </a:solidFill>
              <a:ea typeface="Calibri" panose="020F0502020204030204" pitchFamily="34" charset="0"/>
            </a:endParaRPr>
          </a:p>
          <a:p>
            <a:pPr marL="0" lvl="1" indent="0">
              <a:spcBef>
                <a:spcPts val="294"/>
              </a:spcBef>
              <a:buNone/>
            </a:pPr>
            <a:endParaRPr lang="en-US" sz="1960" u="sng" dirty="0">
              <a:solidFill>
                <a:schemeClr val="tx1"/>
              </a:solidFill>
              <a:latin typeface="+mj-lt"/>
            </a:endParaRPr>
          </a:p>
          <a:p>
            <a:pPr marL="0" lvl="1" indent="0">
              <a:spcBef>
                <a:spcPts val="294"/>
              </a:spcBef>
              <a:buNone/>
            </a:pPr>
            <a:r>
              <a:rPr lang="en-US" dirty="0">
                <a:solidFill>
                  <a:schemeClr val="tx1"/>
                </a:solidFill>
                <a:latin typeface="+mj-lt"/>
              </a:rPr>
              <a:t>.NET Architecture</a:t>
            </a:r>
          </a:p>
          <a:p>
            <a:pPr marL="0" lvl="1" indent="0">
              <a:spcBef>
                <a:spcPts val="294"/>
              </a:spcBef>
              <a:buNone/>
            </a:pPr>
            <a:r>
              <a:rPr lang="en-US" sz="1960" dirty="0">
                <a:solidFill>
                  <a:schemeClr val="tx1"/>
                </a:solidFill>
                <a:hlinkClick r:id="rId5"/>
              </a:rPr>
              <a:t>https://www.microsoft.com/net/architecture</a:t>
            </a:r>
            <a:endParaRPr lang="en-US" sz="1960" dirty="0">
              <a:solidFill>
                <a:schemeClr val="tx1"/>
              </a:solidFill>
            </a:endParaRPr>
          </a:p>
          <a:p>
            <a:pPr marL="0" lvl="1" indent="0">
              <a:spcBef>
                <a:spcPts val="2940"/>
              </a:spcBef>
              <a:buNone/>
            </a:pPr>
            <a:r>
              <a:rPr lang="en-US" dirty="0">
                <a:solidFill>
                  <a:schemeClr val="tx1"/>
                </a:solidFill>
              </a:rPr>
              <a:t>Editor Productivity &amp; Refactoring Cheat Sheet</a:t>
            </a:r>
          </a:p>
          <a:p>
            <a:pPr marL="0" lvl="1" indent="0">
              <a:spcBef>
                <a:spcPts val="294"/>
              </a:spcBef>
              <a:buNone/>
            </a:pPr>
            <a:r>
              <a:rPr lang="en-US" sz="1960" u="sng" dirty="0">
                <a:solidFill>
                  <a:schemeClr val="tx1"/>
                </a:solidFill>
                <a:latin typeface="Calibri" panose="020F0502020204030204" pitchFamily="34" charset="0"/>
                <a:ea typeface="Calibri" panose="020F0502020204030204" pitchFamily="34" charset="0"/>
                <a:hlinkClick r:id="rId6"/>
              </a:rPr>
              <a:t>https://www.visualstudio.com/vs/net-productivity/</a:t>
            </a:r>
            <a:endParaRPr lang="en-US" sz="1960" dirty="0">
              <a:solidFill>
                <a:schemeClr val="tx1"/>
              </a:solidFill>
            </a:endParaRPr>
          </a:p>
        </p:txBody>
      </p:sp>
    </p:spTree>
    <p:extLst>
      <p:ext uri="{BB962C8B-B14F-4D97-AF65-F5344CB8AC3E}">
        <p14:creationId xmlns:p14="http://schemas.microsoft.com/office/powerpoint/2010/main" val="408197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3992538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327845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5796" y="1188546"/>
            <a:ext cx="2912622" cy="3943242"/>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49" name="Group 48"/>
          <p:cNvGrpSpPr/>
          <p:nvPr/>
        </p:nvGrpSpPr>
        <p:grpSpPr>
          <a:xfrm>
            <a:off x="4033195" y="1188546"/>
            <a:ext cx="2912622" cy="3943242"/>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52" name="Group 51"/>
          <p:cNvGrpSpPr/>
          <p:nvPr/>
        </p:nvGrpSpPr>
        <p:grpSpPr>
          <a:xfrm>
            <a:off x="6990594" y="1188547"/>
            <a:ext cx="2912622" cy="3943242"/>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56" name="TextBox 55"/>
          <p:cNvSpPr txBox="1"/>
          <p:nvPr/>
        </p:nvSpPr>
        <p:spPr>
          <a:xfrm>
            <a:off x="1075795" y="1905492"/>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0" name="TextBox 59"/>
          <p:cNvSpPr txBox="1"/>
          <p:nvPr/>
        </p:nvSpPr>
        <p:spPr>
          <a:xfrm>
            <a:off x="269231" y="1905492"/>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MODELS</a:t>
            </a:r>
          </a:p>
        </p:txBody>
      </p:sp>
      <p:sp>
        <p:nvSpPr>
          <p:cNvPr id="61" name="TextBox 60"/>
          <p:cNvSpPr txBox="1"/>
          <p:nvPr/>
        </p:nvSpPr>
        <p:spPr>
          <a:xfrm>
            <a:off x="1075795" y="3518618"/>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69231" y="3518618"/>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BASE</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LIBRARIES</a:t>
            </a:r>
          </a:p>
        </p:txBody>
      </p:sp>
      <p:grpSp>
        <p:nvGrpSpPr>
          <p:cNvPr id="63" name="Group 62"/>
          <p:cNvGrpSpPr/>
          <p:nvPr/>
        </p:nvGrpSpPr>
        <p:grpSpPr>
          <a:xfrm>
            <a:off x="1075794" y="5266193"/>
            <a:ext cx="8827485" cy="1120239"/>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sp>
        <p:nvSpPr>
          <p:cNvPr id="26" name="TextBox 25"/>
          <p:cNvSpPr txBox="1"/>
          <p:nvPr/>
        </p:nvSpPr>
        <p:spPr>
          <a:xfrm>
            <a:off x="1165049"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Base Class Library</a:t>
            </a:r>
          </a:p>
        </p:txBody>
      </p:sp>
      <p:sp>
        <p:nvSpPr>
          <p:cNvPr id="29" name="TextBox 28"/>
          <p:cNvSpPr txBox="1"/>
          <p:nvPr/>
        </p:nvSpPr>
        <p:spPr>
          <a:xfrm>
            <a:off x="4122448"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 Core Library</a:t>
            </a:r>
          </a:p>
        </p:txBody>
      </p:sp>
      <p:sp>
        <p:nvSpPr>
          <p:cNvPr id="31" name="TextBox 30"/>
          <p:cNvSpPr txBox="1"/>
          <p:nvPr/>
        </p:nvSpPr>
        <p:spPr>
          <a:xfrm>
            <a:off x="7079847"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Mono Class Library</a:t>
            </a:r>
          </a:p>
        </p:txBody>
      </p:sp>
      <p:grpSp>
        <p:nvGrpSpPr>
          <p:cNvPr id="5" name="Group 4"/>
          <p:cNvGrpSpPr/>
          <p:nvPr/>
        </p:nvGrpSpPr>
        <p:grpSpPr>
          <a:xfrm>
            <a:off x="1165049" y="2062325"/>
            <a:ext cx="2733384" cy="120985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WPF</a:t>
                </a:r>
              </a:p>
            </p:txBody>
          </p:sp>
        </p:grpSp>
      </p:grpSp>
      <p:grpSp>
        <p:nvGrpSpPr>
          <p:cNvPr id="8" name="Group 7"/>
          <p:cNvGrpSpPr/>
          <p:nvPr/>
        </p:nvGrpSpPr>
        <p:grpSpPr>
          <a:xfrm>
            <a:off x="4122480" y="2062325"/>
            <a:ext cx="2733384" cy="120985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 Core</a:t>
              </a:r>
            </a:p>
          </p:txBody>
        </p:sp>
      </p:grpSp>
      <p:grpSp>
        <p:nvGrpSpPr>
          <p:cNvPr id="9" name="Group 8"/>
          <p:cNvGrpSpPr/>
          <p:nvPr/>
        </p:nvGrpSpPr>
        <p:grpSpPr>
          <a:xfrm>
            <a:off x="7079911" y="2062325"/>
            <a:ext cx="2733384" cy="120985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yesterday—app models and libraries</a:t>
            </a:r>
          </a:p>
        </p:txBody>
      </p:sp>
    </p:spTree>
    <p:extLst>
      <p:ext uri="{BB962C8B-B14F-4D97-AF65-F5344CB8AC3E}">
        <p14:creationId xmlns:p14="http://schemas.microsoft.com/office/powerpoint/2010/main" val="4531765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.NET yesterday—reusing code</a:t>
            </a:r>
          </a:p>
        </p:txBody>
      </p:sp>
      <p:cxnSp>
        <p:nvCxnSpPr>
          <p:cNvPr id="51" name="Straight Connector 50"/>
          <p:cNvCxnSpPr/>
          <p:nvPr/>
        </p:nvCxnSpPr>
        <p:spPr>
          <a:xfrm>
            <a:off x="10257622" y="2012537"/>
            <a:ext cx="0" cy="672144"/>
          </a:xfrm>
          <a:prstGeom prst="line">
            <a:avLst/>
          </a:prstGeom>
          <a:solidFill>
            <a:schemeClr val="tx1">
              <a:lumMod val="50000"/>
              <a:lumOff val="50000"/>
            </a:schemeClr>
          </a:solidFill>
          <a:ln w="28575">
            <a:solidFill>
              <a:srgbClr val="7F7F7F"/>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grpSp>
        <p:nvGrpSpPr>
          <p:cNvPr id="5" name="Group 4"/>
          <p:cNvGrpSpPr/>
          <p:nvPr/>
        </p:nvGrpSpPr>
        <p:grpSpPr>
          <a:xfrm>
            <a:off x="6381595" y="2639873"/>
            <a:ext cx="3002241" cy="399065"/>
            <a:chOff x="7223760" y="3680142"/>
            <a:chExt cx="3063240" cy="407173"/>
          </a:xfrm>
        </p:grpSpPr>
        <p:sp>
          <p:nvSpPr>
            <p:cNvPr id="52" name="TextBox 51"/>
            <p:cNvSpPr txBox="1"/>
            <p:nvPr/>
          </p:nvSpPr>
          <p:spPr>
            <a:xfrm>
              <a:off x="7223760" y="36801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3</a:t>
              </a:r>
            </a:p>
          </p:txBody>
        </p:sp>
        <p:cxnSp>
          <p:nvCxnSpPr>
            <p:cNvPr id="55" name="Straight Connector 54"/>
            <p:cNvCxnSpPr/>
            <p:nvPr/>
          </p:nvCxnSpPr>
          <p:spPr>
            <a:xfrm>
              <a:off x="10012680" y="3883728"/>
              <a:ext cx="27432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grpSp>
        <p:nvGrpSpPr>
          <p:cNvPr id="2" name="Group 1"/>
          <p:cNvGrpSpPr/>
          <p:nvPr/>
        </p:nvGrpSpPr>
        <p:grpSpPr>
          <a:xfrm>
            <a:off x="466732" y="3177588"/>
            <a:ext cx="8917104" cy="399065"/>
            <a:chOff x="1188720" y="4594542"/>
            <a:chExt cx="9098280" cy="407173"/>
          </a:xfrm>
        </p:grpSpPr>
        <p:cxnSp>
          <p:nvCxnSpPr>
            <p:cNvPr id="53" name="Straight Connector 52"/>
            <p:cNvCxnSpPr/>
            <p:nvPr/>
          </p:nvCxnSpPr>
          <p:spPr>
            <a:xfrm flipV="1">
              <a:off x="3977640" y="4798128"/>
              <a:ext cx="630936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57" name="TextBox 56"/>
            <p:cNvSpPr txBox="1"/>
            <p:nvPr/>
          </p:nvSpPr>
          <p:spPr>
            <a:xfrm>
              <a:off x="1188720" y="45945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a:defRPr sz="1400">
                  <a:solidFill>
                    <a:schemeClr val="bg1"/>
                  </a:solidFill>
                  <a:latin typeface="Segoe UI Light" panose="020B0502040204020203" pitchFamily="34" charset="0"/>
                  <a:cs typeface="Segoe UI Light" panose="020B0502040204020203" pitchFamily="34" charset="0"/>
                </a:defRPr>
              </a:lvl1pPr>
            </a:lstStyle>
            <a:p>
              <a:pPr marL="0" marR="0" lvl="0" indent="0" algn="ctr" defTabSz="895945"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1</a:t>
              </a:r>
            </a:p>
          </p:txBody>
        </p:sp>
      </p:grpSp>
      <p:grpSp>
        <p:nvGrpSpPr>
          <p:cNvPr id="4" name="Group 3"/>
          <p:cNvGrpSpPr/>
          <p:nvPr/>
        </p:nvGrpSpPr>
        <p:grpSpPr>
          <a:xfrm>
            <a:off x="3424163" y="2908731"/>
            <a:ext cx="5959673" cy="399065"/>
            <a:chOff x="4206240" y="4137342"/>
            <a:chExt cx="6080760" cy="407173"/>
          </a:xfrm>
        </p:grpSpPr>
        <p:sp>
          <p:nvSpPr>
            <p:cNvPr id="56" name="TextBox 55"/>
            <p:cNvSpPr txBox="1"/>
            <p:nvPr/>
          </p:nvSpPr>
          <p:spPr>
            <a:xfrm>
              <a:off x="4206240" y="4137342"/>
              <a:ext cx="2788920" cy="407173"/>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Implementation 2</a:t>
              </a:r>
            </a:p>
          </p:txBody>
        </p:sp>
        <p:cxnSp>
          <p:nvCxnSpPr>
            <p:cNvPr id="37" name="Straight Connector 36"/>
            <p:cNvCxnSpPr/>
            <p:nvPr/>
          </p:nvCxnSpPr>
          <p:spPr>
            <a:xfrm flipV="1">
              <a:off x="6995160" y="4326335"/>
              <a:ext cx="3291840" cy="0"/>
            </a:xfrm>
            <a:prstGeom prst="line">
              <a:avLst/>
            </a:prstGeom>
            <a:solidFill>
              <a:schemeClr val="tx1">
                <a:lumMod val="50000"/>
                <a:lumOff val="50000"/>
              </a:schemeClr>
            </a:solidFill>
            <a:ln w="28575">
              <a:solidFill>
                <a:srgbClr val="000000">
                  <a:alpha val="40000"/>
                </a:srgbClr>
              </a:solidFill>
              <a:prstDash val="sysDash"/>
            </a:ln>
          </p:spPr>
          <p:style>
            <a:lnRef idx="2">
              <a:schemeClr val="accent1">
                <a:shade val="50000"/>
              </a:schemeClr>
            </a:lnRef>
            <a:fillRef idx="1">
              <a:schemeClr val="accent1"/>
            </a:fillRef>
            <a:effectRef idx="0">
              <a:schemeClr val="accent1"/>
            </a:effectRef>
            <a:fontRef idx="minor">
              <a:schemeClr val="lt1"/>
            </a:fontRef>
          </p:style>
        </p:cxnSp>
      </p:grpSp>
      <p:sp>
        <p:nvSpPr>
          <p:cNvPr id="36" name="Rectangle 35"/>
          <p:cNvSpPr/>
          <p:nvPr/>
        </p:nvSpPr>
        <p:spPr bwMode="auto">
          <a:xfrm>
            <a:off x="2323845" y="1354816"/>
            <a:ext cx="8158441" cy="292862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reuse skills</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to master 3+1 base class libraries</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reuse code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to target a small common denominator</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Difficult to innovate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Need implementations on each platform</a:t>
            </a:r>
          </a:p>
        </p:txBody>
      </p:sp>
      <p:sp>
        <p:nvSpPr>
          <p:cNvPr id="38" name="Pentagon 37"/>
          <p:cNvSpPr/>
          <p:nvPr/>
        </p:nvSpPr>
        <p:spPr bwMode="auto">
          <a:xfrm>
            <a:off x="429275" y="1354816"/>
            <a:ext cx="2688574" cy="2928621"/>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CHALLENGES</a:t>
            </a:r>
          </a:p>
        </p:txBody>
      </p:sp>
    </p:spTree>
    <p:extLst>
      <p:ext uri="{BB962C8B-B14F-4D97-AF65-F5344CB8AC3E}">
        <p14:creationId xmlns:p14="http://schemas.microsoft.com/office/powerpoint/2010/main" val="30336456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today</a:t>
            </a: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284665442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solidFill>
                  <a:srgbClr val="FFFFFF"/>
                </a:solidFill>
              </a:rPr>
              <a:t>.NET Standard</a:t>
            </a:r>
            <a:endParaRPr lang="es-AR" sz="4312" dirty="0">
              <a:solidFill>
                <a:srgbClr val="FFFFFF"/>
              </a:solidFill>
            </a:endParaRPr>
          </a:p>
        </p:txBody>
      </p:sp>
      <p:sp>
        <p:nvSpPr>
          <p:cNvPr id="7" name="Text Placeholder 1"/>
          <p:cNvSpPr txBox="1">
            <a:spLocks/>
          </p:cNvSpPr>
          <p:nvPr/>
        </p:nvSpPr>
        <p:spPr>
          <a:xfrm>
            <a:off x="304799" y="1424151"/>
            <a:ext cx="11614857" cy="2637045"/>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4200" spc="-490" dirty="0">
                <a:solidFill>
                  <a:schemeClr val="bg1"/>
                </a:solidFill>
                <a:cs typeface="Arial"/>
              </a:rPr>
              <a:t>.NET </a:t>
            </a:r>
            <a:r>
              <a:rPr lang="en-US" sz="4200" spc="-245" dirty="0">
                <a:solidFill>
                  <a:schemeClr val="bg1"/>
                </a:solidFill>
                <a:cs typeface="Arial"/>
              </a:rPr>
              <a:t>Standard is </a:t>
            </a:r>
            <a:r>
              <a:rPr lang="en-US" sz="4200" spc="-375" dirty="0">
                <a:solidFill>
                  <a:schemeClr val="bg1"/>
                </a:solidFill>
                <a:cs typeface="Arial"/>
              </a:rPr>
              <a:t>a </a:t>
            </a:r>
            <a:r>
              <a:rPr lang="en-US" sz="4200" spc="-155" dirty="0">
                <a:solidFill>
                  <a:schemeClr val="bg1"/>
                </a:solidFill>
                <a:cs typeface="Arial"/>
              </a:rPr>
              <a:t>specification </a:t>
            </a:r>
            <a:r>
              <a:rPr lang="en-US" sz="4200" spc="-5" dirty="0">
                <a:solidFill>
                  <a:schemeClr val="bg1"/>
                </a:solidFill>
                <a:cs typeface="Arial"/>
              </a:rPr>
              <a:t>that  </a:t>
            </a:r>
            <a:r>
              <a:rPr lang="en-US" sz="4200" spc="-200" dirty="0">
                <a:solidFill>
                  <a:schemeClr val="bg1"/>
                </a:solidFill>
                <a:cs typeface="Arial"/>
              </a:rPr>
              <a:t>represents </a:t>
            </a:r>
            <a:r>
              <a:rPr lang="en-US" sz="4200" spc="-375" dirty="0">
                <a:solidFill>
                  <a:schemeClr val="bg1"/>
                </a:solidFill>
                <a:cs typeface="Arial"/>
              </a:rPr>
              <a:t>a </a:t>
            </a:r>
            <a:r>
              <a:rPr lang="en-US" sz="4200" spc="-190" dirty="0">
                <a:solidFill>
                  <a:schemeClr val="bg1"/>
                </a:solidFill>
                <a:cs typeface="Arial"/>
              </a:rPr>
              <a:t>set </a:t>
            </a:r>
            <a:r>
              <a:rPr lang="en-US" sz="4200" spc="-10" dirty="0">
                <a:solidFill>
                  <a:schemeClr val="bg1"/>
                </a:solidFill>
                <a:cs typeface="Arial"/>
              </a:rPr>
              <a:t>of </a:t>
            </a:r>
            <a:r>
              <a:rPr lang="en-US" sz="4200" spc="-450" dirty="0">
                <a:solidFill>
                  <a:schemeClr val="bg1"/>
                </a:solidFill>
                <a:cs typeface="Arial"/>
              </a:rPr>
              <a:t>APIs </a:t>
            </a:r>
            <a:r>
              <a:rPr lang="en-US" sz="4200" spc="-5" dirty="0">
                <a:solidFill>
                  <a:schemeClr val="bg1"/>
                </a:solidFill>
                <a:cs typeface="Arial"/>
              </a:rPr>
              <a:t>that </a:t>
            </a:r>
            <a:r>
              <a:rPr lang="en-US" sz="4200" spc="-100" dirty="0">
                <a:solidFill>
                  <a:schemeClr val="bg1"/>
                </a:solidFill>
                <a:cs typeface="Arial"/>
              </a:rPr>
              <a:t>all </a:t>
            </a:r>
            <a:r>
              <a:rPr lang="en-US" sz="4200" spc="-495" dirty="0">
                <a:solidFill>
                  <a:schemeClr val="bg1"/>
                </a:solidFill>
                <a:cs typeface="Arial"/>
              </a:rPr>
              <a:t>.NET  </a:t>
            </a:r>
            <a:r>
              <a:rPr lang="en-US" sz="4200" spc="-114" dirty="0">
                <a:solidFill>
                  <a:schemeClr val="bg1"/>
                </a:solidFill>
                <a:cs typeface="Arial"/>
              </a:rPr>
              <a:t>platforms </a:t>
            </a:r>
            <a:r>
              <a:rPr lang="en-US" sz="4200" spc="-290" dirty="0">
                <a:solidFill>
                  <a:schemeClr val="bg1"/>
                </a:solidFill>
                <a:cs typeface="Arial"/>
              </a:rPr>
              <a:t>have </a:t>
            </a:r>
            <a:r>
              <a:rPr lang="en-US" sz="4200" spc="35" dirty="0">
                <a:solidFill>
                  <a:schemeClr val="bg1"/>
                </a:solidFill>
                <a:cs typeface="Arial"/>
              </a:rPr>
              <a:t>to </a:t>
            </a:r>
            <a:r>
              <a:rPr lang="en-US" sz="4200" spc="-100" dirty="0">
                <a:solidFill>
                  <a:schemeClr val="bg1"/>
                </a:solidFill>
                <a:cs typeface="Arial"/>
              </a:rPr>
              <a:t>implement.</a:t>
            </a:r>
          </a:p>
          <a:p>
            <a:r>
              <a:rPr lang="en-US" sz="4200" spc="-315" dirty="0">
                <a:solidFill>
                  <a:schemeClr val="bg1"/>
                </a:solidFill>
                <a:cs typeface="Arial"/>
              </a:rPr>
              <a:t>This  </a:t>
            </a:r>
            <a:r>
              <a:rPr lang="en-US" sz="4200" spc="-135" dirty="0">
                <a:solidFill>
                  <a:schemeClr val="bg1"/>
                </a:solidFill>
                <a:cs typeface="Arial"/>
              </a:rPr>
              <a:t>unifies </a:t>
            </a:r>
            <a:r>
              <a:rPr lang="en-US" sz="4200" spc="-55" dirty="0">
                <a:solidFill>
                  <a:schemeClr val="bg1"/>
                </a:solidFill>
                <a:cs typeface="Arial"/>
              </a:rPr>
              <a:t>the </a:t>
            </a:r>
            <a:r>
              <a:rPr lang="en-US" sz="4200" spc="-490" dirty="0">
                <a:solidFill>
                  <a:schemeClr val="bg1"/>
                </a:solidFill>
                <a:cs typeface="Arial"/>
              </a:rPr>
              <a:t>.NET </a:t>
            </a:r>
            <a:r>
              <a:rPr lang="en-US" sz="4200" spc="-114" dirty="0">
                <a:solidFill>
                  <a:schemeClr val="bg1"/>
                </a:solidFill>
                <a:cs typeface="Arial"/>
              </a:rPr>
              <a:t>platforms </a:t>
            </a:r>
            <a:r>
              <a:rPr lang="en-US" sz="4200" spc="-225" dirty="0">
                <a:solidFill>
                  <a:schemeClr val="bg1"/>
                </a:solidFill>
                <a:cs typeface="Arial"/>
              </a:rPr>
              <a:t>and</a:t>
            </a:r>
            <a:r>
              <a:rPr lang="en-US" sz="4200" spc="-430" dirty="0">
                <a:solidFill>
                  <a:schemeClr val="bg1"/>
                </a:solidFill>
                <a:cs typeface="Arial"/>
              </a:rPr>
              <a:t> </a:t>
            </a:r>
            <a:r>
              <a:rPr lang="en-US" sz="4200" spc="-185" dirty="0">
                <a:solidFill>
                  <a:schemeClr val="bg1"/>
                </a:solidFill>
                <a:cs typeface="Arial"/>
              </a:rPr>
              <a:t>prevents  </a:t>
            </a:r>
            <a:r>
              <a:rPr lang="en-US" sz="4200" spc="-35" dirty="0">
                <a:solidFill>
                  <a:schemeClr val="bg1"/>
                </a:solidFill>
                <a:cs typeface="Arial"/>
              </a:rPr>
              <a:t>future </a:t>
            </a:r>
            <a:r>
              <a:rPr lang="en-US" sz="4200" spc="-120" dirty="0">
                <a:solidFill>
                  <a:schemeClr val="bg1"/>
                </a:solidFill>
                <a:cs typeface="Arial"/>
              </a:rPr>
              <a:t>fragmentation. </a:t>
            </a:r>
            <a:endParaRPr lang="en-US" sz="4200" dirty="0">
              <a:solidFill>
                <a:schemeClr val="bg1"/>
              </a:solidFill>
              <a:cs typeface="Arial"/>
            </a:endParaRPr>
          </a:p>
        </p:txBody>
      </p:sp>
    </p:spTree>
    <p:extLst>
      <p:ext uri="{BB962C8B-B14F-4D97-AF65-F5344CB8AC3E}">
        <p14:creationId xmlns:p14="http://schemas.microsoft.com/office/powerpoint/2010/main" val="38475378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618714" y="2738144"/>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endPar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endParaRPr>
          </a:p>
        </p:txBody>
      </p:sp>
      <p:sp>
        <p:nvSpPr>
          <p:cNvPr id="3" name="Title 2"/>
          <p:cNvSpPr>
            <a:spLocks noGrp="1"/>
          </p:cNvSpPr>
          <p:nvPr>
            <p:ph type="title"/>
          </p:nvPr>
        </p:nvSpPr>
        <p:spPr/>
        <p:txBody>
          <a:bodyPr/>
          <a:lstStyle/>
          <a:p>
            <a:r>
              <a:rPr lang="en-US" dirty="0">
                <a:solidFill>
                  <a:schemeClr val="bg1"/>
                </a:solidFill>
              </a:rPr>
              <a:t>.NET today—reusing code</a:t>
            </a:r>
          </a:p>
        </p:txBody>
      </p:sp>
      <p:sp>
        <p:nvSpPr>
          <p:cNvPr id="35" name="TextBox 34"/>
          <p:cNvSpPr txBox="1"/>
          <p:nvPr/>
        </p:nvSpPr>
        <p:spPr>
          <a:xfrm>
            <a:off x="707968" y="3723954"/>
            <a:ext cx="8648246"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Full implementations</a:t>
            </a:r>
          </a:p>
        </p:txBody>
      </p:sp>
      <p:sp>
        <p:nvSpPr>
          <p:cNvPr id="36" name="TextBox 35"/>
          <p:cNvSpPr txBox="1"/>
          <p:nvPr/>
        </p:nvSpPr>
        <p:spPr>
          <a:xfrm>
            <a:off x="707968" y="2827763"/>
            <a:ext cx="8648246"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1250">
                      <a:srgbClr val="FFFFFF"/>
                    </a:gs>
                    <a:gs pos="100000">
                      <a:srgbClr val="FFFFFF"/>
                    </a:gs>
                  </a:gsLst>
                  <a:lin ang="5400000" scaled="0"/>
                </a:gradFill>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Reference implementations</a:t>
            </a:r>
          </a:p>
        </p:txBody>
      </p:sp>
      <p:cxnSp>
        <p:nvCxnSpPr>
          <p:cNvPr id="38" name="Straight Connector 37"/>
          <p:cNvCxnSpPr/>
          <p:nvPr/>
        </p:nvCxnSpPr>
        <p:spPr>
          <a:xfrm rot="5400000">
            <a:off x="9707609" y="2760548"/>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p:cNvCxnSpPr/>
          <p:nvPr/>
        </p:nvCxnSpPr>
        <p:spPr>
          <a:xfrm rot="5400000">
            <a:off x="9707609" y="3656740"/>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Connector 44"/>
          <p:cNvCxnSpPr/>
          <p:nvPr/>
        </p:nvCxnSpPr>
        <p:spPr>
          <a:xfrm>
            <a:off x="7989823"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48" name="Straight Connector 47"/>
          <p:cNvCxnSpPr/>
          <p:nvPr/>
        </p:nvCxnSpPr>
        <p:spPr>
          <a:xfrm>
            <a:off x="5032425"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cxnSp>
        <p:nvCxnSpPr>
          <p:cNvPr id="50" name="Straight Connector 49"/>
          <p:cNvCxnSpPr/>
          <p:nvPr/>
        </p:nvCxnSpPr>
        <p:spPr>
          <a:xfrm>
            <a:off x="2075025" y="2110809"/>
            <a:ext cx="0" cy="716953"/>
          </a:xfrm>
          <a:prstGeom prst="line">
            <a:avLst/>
          </a:prstGeom>
          <a:solidFill>
            <a:schemeClr val="tx1">
              <a:lumMod val="50000"/>
              <a:lumOff val="50000"/>
            </a:schemeClr>
          </a:solidFill>
          <a:ln w="28575">
            <a:solidFill>
              <a:srgbClr val="000000">
                <a:alpha val="50000"/>
              </a:srgbClr>
            </a:solidFill>
            <a:headEnd type="oval" w="lg" len="lg"/>
            <a:tailEnd type="none"/>
          </a:ln>
        </p:spPr>
        <p:style>
          <a:lnRef idx="2">
            <a:schemeClr val="accent1">
              <a:shade val="50000"/>
            </a:schemeClr>
          </a:lnRef>
          <a:fillRef idx="1">
            <a:schemeClr val="accent1"/>
          </a:fillRef>
          <a:effectRef idx="0">
            <a:schemeClr val="accent1"/>
          </a:effectRef>
          <a:fontRef idx="minor">
            <a:schemeClr val="lt1"/>
          </a:fontRef>
        </p:style>
      </p:cxnSp>
      <p:sp>
        <p:nvSpPr>
          <p:cNvPr id="28" name="Rectangle 27"/>
          <p:cNvSpPr/>
          <p:nvPr/>
        </p:nvSpPr>
        <p:spPr bwMode="auto">
          <a:xfrm>
            <a:off x="2292531" y="1497897"/>
            <a:ext cx="8158441" cy="2928621"/>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Reuse skills</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Master one library, not a platform</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Reuse code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Big surface area - no small common denominator</a:t>
            </a:r>
          </a:p>
          <a:p>
            <a:pPr marL="0" marR="0" lvl="0" indent="0" algn="l" defTabSz="912648" rtl="0" eaLnBrk="1" fontAlgn="base" latinLnBrk="0" hangingPunct="1">
              <a:lnSpc>
                <a:spcPct val="90000"/>
              </a:lnSpc>
              <a:spcBef>
                <a:spcPts val="588"/>
              </a:spcBef>
              <a:spcAft>
                <a:spcPct val="0"/>
              </a:spcAft>
              <a:buClrTx/>
              <a:buSzTx/>
              <a:buFontTx/>
              <a:buNone/>
              <a:tabLst/>
              <a:defRPr/>
            </a:pPr>
            <a:r>
              <a:rPr kumimoji="0" lang="en-US" sz="2352" b="1"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Faster innovation</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.NET Standard can grow without updating platforms</a:t>
            </a:r>
          </a:p>
        </p:txBody>
      </p:sp>
      <p:sp>
        <p:nvSpPr>
          <p:cNvPr id="29" name="Pentagon 28"/>
          <p:cNvSpPr/>
          <p:nvPr/>
        </p:nvSpPr>
        <p:spPr bwMode="auto">
          <a:xfrm>
            <a:off x="397961" y="1497897"/>
            <a:ext cx="2688574" cy="2928621"/>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BENEFITS</a:t>
            </a:r>
          </a:p>
        </p:txBody>
      </p:sp>
    </p:spTree>
    <p:extLst>
      <p:ext uri="{BB962C8B-B14F-4D97-AF65-F5344CB8AC3E}">
        <p14:creationId xmlns:p14="http://schemas.microsoft.com/office/powerpoint/2010/main" val="214290635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pPr>
              <a:defRPr/>
            </a:pPr>
            <a:r>
              <a:rPr lang="en-US" dirty="0">
                <a:solidFill>
                  <a:schemeClr val="tx1"/>
                </a:solidFill>
              </a:rPr>
              <a:t>.NET Standard</a:t>
            </a:r>
          </a:p>
        </p:txBody>
      </p:sp>
      <p:sp>
        <p:nvSpPr>
          <p:cNvPr id="9" name="Rectangle 8"/>
          <p:cNvSpPr/>
          <p:nvPr/>
        </p:nvSpPr>
        <p:spPr>
          <a:xfrm>
            <a:off x="269232" y="4773273"/>
            <a:ext cx="11536827" cy="1731458"/>
          </a:xfrm>
          <a:prstGeom prst="rect">
            <a:avLst/>
          </a:prstGeom>
        </p:spPr>
        <p:txBody>
          <a:bodyPr wrap="square" lIns="179238" tIns="143391" rIns="179238" bIns="143391">
            <a:spAutoFit/>
          </a:bodyPr>
          <a:lstStyle/>
          <a:p>
            <a:pPr marL="0" marR="0" lvl="0" indent="0" algn="l" defTabSz="913491" rtl="0" eaLnBrk="1" fontAlgn="auto" latinLnBrk="0" hangingPunct="1">
              <a:lnSpc>
                <a:spcPct val="90000"/>
              </a:lnSpc>
              <a:spcBef>
                <a:spcPts val="1176"/>
              </a:spcBef>
              <a:spcAft>
                <a:spcPts val="0"/>
              </a:spcAft>
              <a:buClrTx/>
              <a:buSzTx/>
              <a:buFontTx/>
              <a:buNone/>
              <a:tabLst/>
              <a:defRPr/>
            </a:pPr>
            <a:r>
              <a:rPr kumimoji="0" lang="en-US" sz="2352"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t>.NET Standard allows sharing code, binaries, and skills between .NET client, </a:t>
            </a:r>
            <a:br>
              <a:rPr kumimoji="0" lang="en-US" sz="2352"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br>
            <a:r>
              <a:rPr kumimoji="0" lang="en-US" sz="2352"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t>server, and all flavors</a:t>
            </a:r>
          </a:p>
          <a:p>
            <a:pPr marL="0" marR="0" lvl="0" indent="0" algn="l" defTabSz="913491" rtl="0" eaLnBrk="1" fontAlgn="auto" latinLnBrk="0" hangingPunct="1">
              <a:lnSpc>
                <a:spcPct val="90000"/>
              </a:lnSpc>
              <a:spcBef>
                <a:spcPts val="1176"/>
              </a:spcBef>
              <a:spcAft>
                <a:spcPts val="0"/>
              </a:spcAft>
              <a:buClrTx/>
              <a:buSzTx/>
              <a:buFontTx/>
              <a:buNone/>
              <a:tabLst/>
              <a:defRPr/>
            </a:pPr>
            <a:r>
              <a:rPr kumimoji="0" lang="en-US" sz="1764" b="0" i="0" u="none" strike="noStrike" kern="1200" cap="none" spc="0" normalizeH="0" baseline="0" noProof="0" dirty="0">
                <a:ln>
                  <a:noFill/>
                </a:ln>
                <a:solidFill>
                  <a:srgbClr val="FFFFFF"/>
                </a:solidFill>
                <a:effectLst/>
                <a:uLnTx/>
                <a:uFillTx/>
                <a:latin typeface="Segoe UI"/>
                <a:ea typeface="+mn-ea"/>
                <a:cs typeface="+mn-cs"/>
              </a:rPr>
              <a:t>.NET Standard provides a specification for any platform to implement</a:t>
            </a:r>
          </a:p>
          <a:p>
            <a:pPr marL="0" marR="0" lvl="0" indent="0" algn="l" defTabSz="913491" rtl="0" eaLnBrk="1" fontAlgn="auto" latinLnBrk="0" hangingPunct="1">
              <a:lnSpc>
                <a:spcPct val="90000"/>
              </a:lnSpc>
              <a:spcBef>
                <a:spcPts val="1176"/>
              </a:spcBef>
              <a:spcAft>
                <a:spcPts val="0"/>
              </a:spcAft>
              <a:buClrTx/>
              <a:buSzTx/>
              <a:buFontTx/>
              <a:buNone/>
              <a:tabLst/>
              <a:defRPr/>
            </a:pPr>
            <a:r>
              <a:rPr kumimoji="0" lang="en-US" sz="1764" b="0" i="0" u="none" strike="noStrike" kern="1200" cap="none" spc="0" normalizeH="0" baseline="0" noProof="0" dirty="0">
                <a:ln>
                  <a:noFill/>
                </a:ln>
                <a:solidFill>
                  <a:srgbClr val="FFFFFF"/>
                </a:solidFill>
                <a:effectLst/>
                <a:uLnTx/>
                <a:uFillTx/>
                <a:latin typeface="Segoe UI"/>
                <a:ea typeface="+mn-ea"/>
                <a:cs typeface="+mn-cs"/>
              </a:rPr>
              <a:t>All .NET runtimes provided by Microsoft implement the standard</a:t>
            </a:r>
          </a:p>
        </p:txBody>
      </p:sp>
      <p:grpSp>
        <p:nvGrpSpPr>
          <p:cNvPr id="17" name="Group 16"/>
          <p:cNvGrpSpPr/>
          <p:nvPr/>
        </p:nvGrpSpPr>
        <p:grpSpPr>
          <a:xfrm>
            <a:off x="269200" y="1457400"/>
            <a:ext cx="9506697" cy="3136670"/>
            <a:chOff x="274670" y="1485604"/>
            <a:chExt cx="9699852" cy="3200400"/>
          </a:xfrm>
        </p:grpSpPr>
        <p:sp>
          <p:nvSpPr>
            <p:cNvPr id="12" name="Rectangle 11"/>
            <p:cNvSpPr/>
            <p:nvPr/>
          </p:nvSpPr>
          <p:spPr bwMode="auto">
            <a:xfrm>
              <a:off x="274735" y="1485604"/>
              <a:ext cx="1508760" cy="1234440"/>
            </a:xfrm>
            <a:prstGeom prst="rect">
              <a:avLst/>
            </a:prstGeom>
            <a:solidFill>
              <a:schemeClr val="accent1"/>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WINDOWS</a:t>
              </a:r>
            </a:p>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DESKTOP</a:t>
              </a:r>
            </a:p>
          </p:txBody>
        </p:sp>
        <p:sp>
          <p:nvSpPr>
            <p:cNvPr id="13" name="Rectangle 12"/>
            <p:cNvSpPr/>
            <p:nvPr/>
          </p:nvSpPr>
          <p:spPr bwMode="auto">
            <a:xfrm>
              <a:off x="3383628" y="1485604"/>
              <a:ext cx="1508760" cy="1234440"/>
            </a:xfrm>
            <a:prstGeom prst="rect">
              <a:avLst/>
            </a:prstGeom>
            <a:solidFill>
              <a:schemeClr val="accent3"/>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WINDOWS </a:t>
              </a:r>
              <a:b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UWP</a:t>
              </a:r>
            </a:p>
          </p:txBody>
        </p:sp>
        <p:sp>
          <p:nvSpPr>
            <p:cNvPr id="11" name="Rectangle 10"/>
            <p:cNvSpPr/>
            <p:nvPr/>
          </p:nvSpPr>
          <p:spPr bwMode="auto">
            <a:xfrm>
              <a:off x="1829165" y="1485604"/>
              <a:ext cx="1508760" cy="1234440"/>
            </a:xfrm>
            <a:prstGeom prst="rect">
              <a:avLst/>
            </a:prstGeom>
            <a:solidFill>
              <a:schemeClr val="accent2"/>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CLOUD MICROSERVICES</a:t>
              </a:r>
            </a:p>
          </p:txBody>
        </p:sp>
        <p:sp>
          <p:nvSpPr>
            <p:cNvPr id="19" name="Rectangle 18"/>
            <p:cNvSpPr/>
            <p:nvPr/>
          </p:nvSpPr>
          <p:spPr bwMode="auto">
            <a:xfrm>
              <a:off x="4938091" y="1485604"/>
              <a:ext cx="1508760" cy="1234440"/>
            </a:xfrm>
            <a:prstGeom prst="rect">
              <a:avLst/>
            </a:prstGeom>
            <a:solidFill>
              <a:schemeClr val="accent4"/>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IOS, </a:t>
              </a:r>
              <a:b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ANDROID</a:t>
              </a:r>
            </a:p>
          </p:txBody>
        </p:sp>
        <p:grpSp>
          <p:nvGrpSpPr>
            <p:cNvPr id="16" name="Group 15"/>
            <p:cNvGrpSpPr/>
            <p:nvPr/>
          </p:nvGrpSpPr>
          <p:grpSpPr>
            <a:xfrm>
              <a:off x="274670" y="2765750"/>
              <a:ext cx="7726680" cy="1920240"/>
              <a:chOff x="274670" y="2765750"/>
              <a:chExt cx="7726680" cy="1920240"/>
            </a:xfrm>
          </p:grpSpPr>
          <p:sp>
            <p:nvSpPr>
              <p:cNvPr id="10" name="TextBox 9"/>
              <p:cNvSpPr txBox="1"/>
              <p:nvPr/>
            </p:nvSpPr>
            <p:spPr>
              <a:xfrm>
                <a:off x="274670" y="2765750"/>
                <a:ext cx="7726680" cy="1920240"/>
              </a:xfrm>
              <a:prstGeom prst="rect">
                <a:avLst/>
              </a:prstGeom>
              <a:solidFill>
                <a:schemeClr val="accent6"/>
              </a:solidFill>
            </p:spPr>
            <p:txBody>
              <a:bodyPr wrap="square" lIns="179187" tIns="143349" rIns="179187" bIns="143349" rtlCol="0" anchor="t" anchorCtr="0">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86" rtl="0" eaLnBrk="1" fontAlgn="auto" latinLnBrk="0" hangingPunct="1">
                  <a:lnSpc>
                    <a:spcPct val="90000"/>
                  </a:lnSpc>
                  <a:spcBef>
                    <a:spcPts val="0"/>
                  </a:spcBef>
                  <a:spcAft>
                    <a:spcPts val="0"/>
                  </a:spcAft>
                  <a:buClrTx/>
                  <a:buSzTx/>
                  <a:buFontTx/>
                  <a:buNone/>
                  <a:tabLst/>
                  <a:defRPr/>
                </a:pPr>
                <a:r>
                  <a:rPr kumimoji="0" lang="en-US" sz="1764"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STANDARD</a:t>
                </a:r>
              </a:p>
            </p:txBody>
          </p:sp>
          <p:sp>
            <p:nvSpPr>
              <p:cNvPr id="31" name="TextBox 30"/>
              <p:cNvSpPr txBox="1"/>
              <p:nvPr/>
            </p:nvSpPr>
            <p:spPr>
              <a:xfrm>
                <a:off x="411830" y="3497262"/>
                <a:ext cx="7452360" cy="1051560"/>
              </a:xfrm>
              <a:prstGeom prst="rect">
                <a:avLst/>
              </a:prstGeom>
            </p:spPr>
            <p:style>
              <a:lnRef idx="1">
                <a:schemeClr val="accent1"/>
              </a:lnRef>
              <a:fillRef idx="3">
                <a:schemeClr val="accent1"/>
              </a:fillRef>
              <a:effectRef idx="2">
                <a:schemeClr val="accent1"/>
              </a:effectRef>
              <a:fontRef idx="minor">
                <a:schemeClr val="lt1"/>
              </a:fontRef>
            </p:style>
            <p:txBody>
              <a:bodyPr wrap="square" lIns="179187" tIns="143349" rIns="179187" bIns="143349" rtlCol="0" anchor="t"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491" rtl="0" eaLnBrk="1" fontAlgn="auto"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INFRASTRUCTURE</a:t>
                </a:r>
              </a:p>
            </p:txBody>
          </p:sp>
          <p:sp>
            <p:nvSpPr>
              <p:cNvPr id="32" name="TextBox 31"/>
              <p:cNvSpPr txBox="1"/>
              <p:nvPr/>
            </p:nvSpPr>
            <p:spPr>
              <a:xfrm>
                <a:off x="594710" y="3954457"/>
                <a:ext cx="2313432" cy="457200"/>
              </a:xfrm>
              <a:prstGeom prst="rect">
                <a:avLst/>
              </a:prstGeom>
            </p:spPr>
            <p:style>
              <a:lnRef idx="1">
                <a:schemeClr val="accent5"/>
              </a:lnRef>
              <a:fillRef idx="2">
                <a:schemeClr val="accent5"/>
              </a:fillRef>
              <a:effectRef idx="1">
                <a:schemeClr val="accent5"/>
              </a:effectRef>
              <a:fontRef idx="minor">
                <a:schemeClr val="dk1"/>
              </a:fontRef>
            </p:style>
            <p:txBody>
              <a:bodyPr wrap="square" lIns="179187" tIns="143349" rIns="179187" bIns="143349" rtlCol="0" anchor="ctr">
                <a:noAutofit/>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COMPILERS</a:t>
                </a:r>
              </a:p>
            </p:txBody>
          </p:sp>
          <p:sp>
            <p:nvSpPr>
              <p:cNvPr id="33" name="TextBox 32"/>
              <p:cNvSpPr txBox="1"/>
              <p:nvPr/>
            </p:nvSpPr>
            <p:spPr>
              <a:xfrm>
                <a:off x="2956910" y="3954457"/>
                <a:ext cx="2313432" cy="457200"/>
              </a:xfrm>
              <a:prstGeom prst="rect">
                <a:avLst/>
              </a:prstGeom>
            </p:spPr>
            <p:style>
              <a:lnRef idx="1">
                <a:schemeClr val="accent5"/>
              </a:lnRef>
              <a:fillRef idx="2">
                <a:schemeClr val="accent5"/>
              </a:fillRef>
              <a:effectRef idx="1">
                <a:schemeClr val="accent5"/>
              </a:effectRef>
              <a:fontRef idx="minor">
                <a:schemeClr val="dk1"/>
              </a:fontRef>
            </p:style>
            <p:txBody>
              <a:bodyPr wrap="square" lIns="179187" tIns="143349" rIns="179187" bIns="143349" rtlCol="0" anchor="ctr">
                <a:noAutofit/>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LANGUAGES</a:t>
                </a:r>
              </a:p>
            </p:txBody>
          </p:sp>
          <p:sp>
            <p:nvSpPr>
              <p:cNvPr id="34" name="TextBox 33"/>
              <p:cNvSpPr txBox="1"/>
              <p:nvPr/>
            </p:nvSpPr>
            <p:spPr>
              <a:xfrm>
                <a:off x="5319110" y="3954457"/>
                <a:ext cx="2362200" cy="457200"/>
              </a:xfrm>
              <a:prstGeom prst="rect">
                <a:avLst/>
              </a:prstGeom>
            </p:spPr>
            <p:style>
              <a:lnRef idx="1">
                <a:schemeClr val="accent5"/>
              </a:lnRef>
              <a:fillRef idx="2">
                <a:schemeClr val="accent5"/>
              </a:fillRef>
              <a:effectRef idx="1">
                <a:schemeClr val="accent5"/>
              </a:effectRef>
              <a:fontRef idx="minor">
                <a:schemeClr val="dk1"/>
              </a:fontRef>
            </p:style>
            <p:txBody>
              <a:bodyPr wrap="square" lIns="179187" tIns="143349" rIns="179187" bIns="143349" rtlCol="0" anchor="ctr">
                <a:noAutofit/>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dirty="0">
                    <a:ln>
                      <a:noFill/>
                    </a:ln>
                    <a:solidFill>
                      <a:srgbClr val="000000"/>
                    </a:solidFill>
                    <a:effectLst/>
                    <a:uLnTx/>
                    <a:uFillTx/>
                    <a:latin typeface="Segoe UI"/>
                    <a:ea typeface="+mn-ea"/>
                    <a:cs typeface="Segoe UI Semilight" panose="020B0402040204020203" pitchFamily="34" charset="0"/>
                  </a:rPr>
                  <a:t>RUNTIME COMPONENTS</a:t>
                </a:r>
              </a:p>
            </p:txBody>
          </p:sp>
        </p:grpSp>
        <p:sp>
          <p:nvSpPr>
            <p:cNvPr id="37" name="Rectangle 36"/>
            <p:cNvSpPr/>
            <p:nvPr/>
          </p:nvSpPr>
          <p:spPr bwMode="auto">
            <a:xfrm>
              <a:off x="6492554" y="1485604"/>
              <a:ext cx="1508760" cy="1234440"/>
            </a:xfrm>
            <a:prstGeom prst="rect">
              <a:avLst/>
            </a:prstGeom>
            <a:solidFill>
              <a:schemeClr val="accent5"/>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GAMES/</a:t>
              </a:r>
              <a:b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3D</a:t>
              </a:r>
            </a:p>
          </p:txBody>
        </p:sp>
        <p:sp>
          <p:nvSpPr>
            <p:cNvPr id="36" name="Rectangle 35"/>
            <p:cNvSpPr/>
            <p:nvPr/>
          </p:nvSpPr>
          <p:spPr bwMode="auto">
            <a:xfrm>
              <a:off x="8046997" y="1485604"/>
              <a:ext cx="1927525" cy="3200400"/>
            </a:xfrm>
            <a:prstGeom prst="rect">
              <a:avLst/>
            </a:prstGeom>
            <a:solidFill>
              <a:schemeClr val="accent6"/>
            </a:solidFill>
            <a:ln w="25400" cap="flat" cmpd="sng" algn="ctr">
              <a:noFill/>
              <a:prstDash val="solid"/>
              <a:headEnd type="none" w="med" len="med"/>
              <a:tailEnd type="none" w="med" len="med"/>
            </a:ln>
            <a:effectLst/>
          </p:spPr>
          <p:txBody>
            <a:bodyPr vert="horz" wrap="square" lIns="179187" tIns="143349" rIns="179187" bIns="143349" numCol="1" rtlCol="0" anchor="t" anchorCtr="0" compatLnSpc="1">
              <a:prstTxWarp prst="textNoShape">
                <a:avLst/>
              </a:prstTxWarp>
            </a:bodyPr>
            <a:lstStyle/>
            <a:p>
              <a:pPr marL="0" marR="0" lvl="0" indent="0" algn="l" defTabSz="894094" rtl="0" eaLnBrk="1" fontAlgn="auto" latinLnBrk="0" hangingPunct="1">
                <a:lnSpc>
                  <a:spcPct val="90000"/>
                </a:lnSpc>
                <a:spcBef>
                  <a:spcPts val="0"/>
                </a:spcBef>
                <a:spcAft>
                  <a:spcPts val="0"/>
                </a:spcAft>
                <a:buClrTx/>
                <a:buSzTx/>
                <a:buFontTx/>
                <a:buNone/>
                <a:tabLst/>
                <a:defRPr/>
              </a:pPr>
              <a:r>
                <a:rPr kumimoji="0" lang="en-US" sz="1960" b="0" i="0" u="none" strike="noStrike" kern="0" cap="none" spc="0" normalizeH="0" baseline="0" noProof="0">
                  <a:ln>
                    <a:noFill/>
                  </a:ln>
                  <a:solidFill>
                    <a:srgbClr val="FFFFFF"/>
                  </a:solidFill>
                  <a:effectLst/>
                  <a:uLnTx/>
                  <a:uFillTx/>
                  <a:latin typeface="Segoe UI Light"/>
                  <a:ea typeface="+mn-ea"/>
                  <a:cs typeface="+mn-cs"/>
                </a:rPr>
                <a:t> </a:t>
              </a:r>
            </a:p>
          </p:txBody>
        </p:sp>
      </p:grpSp>
      <p:grpSp>
        <p:nvGrpSpPr>
          <p:cNvPr id="35" name="Group 34"/>
          <p:cNvGrpSpPr/>
          <p:nvPr/>
        </p:nvGrpSpPr>
        <p:grpSpPr>
          <a:xfrm>
            <a:off x="8223633" y="1636637"/>
            <a:ext cx="1265795" cy="965846"/>
            <a:chOff x="9978881" y="2155803"/>
            <a:chExt cx="1291513" cy="985470"/>
          </a:xfrm>
        </p:grpSpPr>
        <p:sp>
          <p:nvSpPr>
            <p:cNvPr id="38" name="TextBox 37"/>
            <p:cNvSpPr txBox="1"/>
            <p:nvPr/>
          </p:nvSpPr>
          <p:spPr>
            <a:xfrm>
              <a:off x="9978881" y="2663452"/>
              <a:ext cx="1291513" cy="477821"/>
            </a:xfrm>
            <a:prstGeom prst="rect">
              <a:avLst/>
            </a:prstGeom>
            <a:noFill/>
          </p:spPr>
          <p:txBody>
            <a:bodyPr wrap="square" lIns="87845" tIns="137788" rIns="87845" bIns="137788" rtlCol="0">
              <a:spAutoFit/>
            </a:bodyPr>
            <a:lstStyle/>
            <a:p>
              <a:pPr marL="0" marR="0" lvl="0" indent="0" algn="ctr" defTabSz="86091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Visual Studio</a:t>
              </a:r>
            </a:p>
          </p:txBody>
        </p:sp>
        <p:pic>
          <p:nvPicPr>
            <p:cNvPr id="39" name="Picture 3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36608" y="2155803"/>
              <a:ext cx="576058" cy="576058"/>
            </a:xfrm>
            <a:prstGeom prst="rect">
              <a:avLst/>
            </a:prstGeom>
          </p:spPr>
        </p:pic>
      </p:grpSp>
      <p:grpSp>
        <p:nvGrpSpPr>
          <p:cNvPr id="40" name="Group 39"/>
          <p:cNvGrpSpPr/>
          <p:nvPr/>
        </p:nvGrpSpPr>
        <p:grpSpPr>
          <a:xfrm>
            <a:off x="7937163" y="3697855"/>
            <a:ext cx="1838736" cy="967637"/>
            <a:chOff x="9688241" y="4333244"/>
            <a:chExt cx="1876095" cy="987297"/>
          </a:xfrm>
        </p:grpSpPr>
        <p:sp>
          <p:nvSpPr>
            <p:cNvPr id="41" name="TextBox 40"/>
            <p:cNvSpPr txBox="1"/>
            <p:nvPr/>
          </p:nvSpPr>
          <p:spPr>
            <a:xfrm>
              <a:off x="9688241" y="4833037"/>
              <a:ext cx="1876095" cy="487504"/>
            </a:xfrm>
            <a:prstGeom prst="rect">
              <a:avLst/>
            </a:prstGeom>
            <a:noFill/>
          </p:spPr>
          <p:txBody>
            <a:bodyPr wrap="square" lIns="87845" tIns="137788" rIns="87845" bIns="137788" rtlCol="0">
              <a:spAutoFit/>
            </a:bodyPr>
            <a:lstStyle/>
            <a:p>
              <a:pPr marL="0" marR="0" lvl="0" indent="0" algn="ctr" defTabSz="86091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Visual Studio Code</a:t>
              </a:r>
            </a:p>
          </p:txBody>
        </p:sp>
        <p:pic>
          <p:nvPicPr>
            <p:cNvPr id="42" name="Picture 41"/>
            <p:cNvPicPr>
              <a:picLocks noChangeAspect="1"/>
            </p:cNvPicPr>
            <p:nvPr/>
          </p:nvPicPr>
          <p:blipFill>
            <a:blip r:embed="rId4"/>
            <a:stretch>
              <a:fillRect/>
            </a:stretch>
          </p:blipFill>
          <p:spPr>
            <a:xfrm>
              <a:off x="10372954" y="4333244"/>
              <a:ext cx="552297" cy="552297"/>
            </a:xfrm>
            <a:prstGeom prst="rect">
              <a:avLst/>
            </a:prstGeom>
          </p:spPr>
        </p:pic>
      </p:grpSp>
      <p:grpSp>
        <p:nvGrpSpPr>
          <p:cNvPr id="43" name="Group 42"/>
          <p:cNvGrpSpPr/>
          <p:nvPr/>
        </p:nvGrpSpPr>
        <p:grpSpPr>
          <a:xfrm>
            <a:off x="7929435" y="2622437"/>
            <a:ext cx="1854189" cy="1006058"/>
            <a:chOff x="9680357" y="3308706"/>
            <a:chExt cx="1891862" cy="1026499"/>
          </a:xfrm>
        </p:grpSpPr>
        <p:sp>
          <p:nvSpPr>
            <p:cNvPr id="44" name="TextBox 43"/>
            <p:cNvSpPr txBox="1"/>
            <p:nvPr/>
          </p:nvSpPr>
          <p:spPr>
            <a:xfrm>
              <a:off x="9680357" y="3847701"/>
              <a:ext cx="1891862" cy="487504"/>
            </a:xfrm>
            <a:prstGeom prst="rect">
              <a:avLst/>
            </a:prstGeom>
            <a:noFill/>
          </p:spPr>
          <p:txBody>
            <a:bodyPr wrap="square" lIns="0" tIns="137788" rIns="89619" bIns="137788" rtlCol="0">
              <a:spAutoFit/>
            </a:bodyPr>
            <a:lstStyle/>
            <a:p>
              <a:pPr marL="14004" marR="0" lvl="0" indent="0" algn="ctr" defTabSz="86091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Visual Studio for Mac</a:t>
              </a:r>
            </a:p>
          </p:txBody>
        </p:sp>
        <p:pic>
          <p:nvPicPr>
            <p:cNvPr id="45" name="Picture 44"/>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8706"/>
              <a:ext cx="1097043" cy="660743"/>
            </a:xfrm>
            <a:prstGeom prst="rect">
              <a:avLst/>
            </a:prstGeom>
          </p:spPr>
        </p:pic>
      </p:grpSp>
    </p:spTree>
    <p:extLst>
      <p:ext uri="{BB962C8B-B14F-4D97-AF65-F5344CB8AC3E}">
        <p14:creationId xmlns:p14="http://schemas.microsoft.com/office/powerpoint/2010/main" val="3148058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2_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1_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295e2e7-0eeb-498e-8716-217bb2ee6ee3"/>
    <ds:schemaRef ds:uri="8b529f77-48ab-4581-b468-93f09345b8aa"/>
  </ds:schemaRefs>
</ds:datastoreItem>
</file>

<file path=customXml/itemProps3.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23071</TotalTime>
  <Words>2289</Words>
  <Application>Microsoft Office PowerPoint</Application>
  <PresentationFormat>Custom</PresentationFormat>
  <Paragraphs>417</Paragraphs>
  <Slides>37</Slides>
  <Notes>36</Notes>
  <HiddenSlides>0</HiddenSlides>
  <MMClips>0</MMClips>
  <ScaleCrop>false</ScaleCrop>
  <HeadingPairs>
    <vt:vector size="6" baseType="variant">
      <vt:variant>
        <vt:lpstr>Fonts Used</vt:lpstr>
      </vt:variant>
      <vt:variant>
        <vt:i4>17</vt:i4>
      </vt:variant>
      <vt:variant>
        <vt:lpstr>Theme</vt:lpstr>
      </vt:variant>
      <vt:variant>
        <vt:i4>10</vt:i4>
      </vt:variant>
      <vt:variant>
        <vt:lpstr>Slide Titles</vt:lpstr>
      </vt:variant>
      <vt:variant>
        <vt:i4>37</vt:i4>
      </vt:variant>
    </vt:vector>
  </HeadingPairs>
  <TitlesOfParts>
    <vt:vector size="64" baseType="lpstr">
      <vt:lpstr>맑은 고딕</vt:lpstr>
      <vt:lpstr>ＭＳ Ｐゴシック</vt:lpstr>
      <vt:lpstr>Arial</vt:lpstr>
      <vt:lpstr>Arial Black</vt:lpstr>
      <vt:lpstr>Avenir LT Pro 45 Book</vt:lpstr>
      <vt:lpstr>Calibri</vt:lpstr>
      <vt:lpstr>Consolas</vt:lpstr>
      <vt:lpstr>Haettenschweiler</vt:lpstr>
      <vt:lpstr>SamsungOne 300</vt:lpstr>
      <vt:lpstr>SamsungOne 400</vt:lpstr>
      <vt:lpstr>Segoe Semibold</vt:lpstr>
      <vt:lpstr>Segoe UI</vt:lpstr>
      <vt:lpstr>Segoe UI Light</vt:lpstr>
      <vt:lpstr>Segoe UI Semibold</vt:lpstr>
      <vt:lpstr>Segoe UI Semilight</vt:lpstr>
      <vt:lpstr>Times New Roman</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1_Lagash_Template_MetroStyle</vt:lpstr>
      <vt:lpstr>2_Lagash_Template_MetroStyle</vt:lpstr>
      <vt:lpstr>.NET Core Workshop </vt:lpstr>
      <vt:lpstr>.NET Fragmentation</vt:lpstr>
      <vt:lpstr>Code Sharing – Portable Class Library</vt:lpstr>
      <vt:lpstr>.NET yesterday—app models and libraries</vt:lpstr>
      <vt:lpstr>.NET yesterday—reusing code</vt:lpstr>
      <vt:lpstr>.NET today</vt:lpstr>
      <vt:lpstr>.NET Standard</vt:lpstr>
      <vt:lpstr>.NET today—reusing code</vt:lpstr>
      <vt:lpstr>.NET Standard</vt:lpstr>
      <vt:lpstr>Nothing changes</vt:lpstr>
      <vt:lpstr>.NET Standard library</vt:lpstr>
      <vt:lpstr>How does .NET Standard work?</vt:lpstr>
      <vt:lpstr>How is .NET Standard different from .NET Core? </vt:lpstr>
      <vt:lpstr>.NET Standard 2.0</vt:lpstr>
      <vt:lpstr>.NET today </vt:lpstr>
      <vt:lpstr>APIs in .NET Standard 2.0</vt:lpstr>
      <vt:lpstr>Demo: .NET Standard</vt:lpstr>
      <vt:lpstr>.NET Growth in Visual Studio</vt:lpstr>
      <vt:lpstr>Open source momentum</vt:lpstr>
      <vt:lpstr>https://github.com/dotnet/core</vt:lpstr>
      <vt:lpstr>.NET is active and growing</vt:lpstr>
      <vt:lpstr>.NET Core Support on Tizen</vt:lpstr>
      <vt:lpstr>Guidance - .NET Architecture</vt:lpstr>
      <vt:lpstr>PowerPoint Presentation</vt:lpstr>
      <vt:lpstr>Announcing  .NET Core 2.1  https://aka.ms/DotNetCore21 </vt:lpstr>
      <vt:lpstr>.NET Core 2.1 Themes</vt:lpstr>
      <vt:lpstr>.NET Core 2.1 Tooling Performance</vt:lpstr>
      <vt:lpstr>.NET Core 2 is Fast</vt:lpstr>
      <vt:lpstr>.NET Core 2.1 is Faster!</vt:lpstr>
      <vt:lpstr>.NET Core 2.1 Major Features</vt:lpstr>
      <vt:lpstr>Tooling - Visual Studio 2017</vt:lpstr>
      <vt:lpstr>Visual Studio 2017 Update 3</vt:lpstr>
      <vt:lpstr>Tooling - Visual Studio for Mac</vt:lpstr>
      <vt:lpstr>.NET Core and Visual Studio for Mac</vt:lpstr>
      <vt:lpstr>Resources</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718</cp:revision>
  <dcterms:created xsi:type="dcterms:W3CDTF">2012-02-15T23:39:54Z</dcterms:created>
  <dcterms:modified xsi:type="dcterms:W3CDTF">2018-09-25T23:05:24Z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